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gIV0B9wN/u8N6kL/14PrZKgn+F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477FA6-AF29-4BF3-9A6D-5230D079B4BD}">
  <a:tblStyle styleId="{14477FA6-AF29-4BF3-9A6D-5230D079B4BD}" styleName="Table_0">
    <a:wholeTbl>
      <a:tcTxStyle b="off" i="off">
        <a:font>
          <a:latin typeface="微軟正黑體"/>
          <a:ea typeface="微軟正黑體"/>
          <a:cs typeface="微軟正黑體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微軟正黑體"/>
          <a:ea typeface="微軟正黑體"/>
          <a:cs typeface="微軟正黑體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微軟正黑體"/>
          <a:ea typeface="微軟正黑體"/>
          <a:cs typeface="微軟正黑體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微軟正黑體"/>
          <a:ea typeface="微軟正黑體"/>
          <a:cs typeface="微軟正黑體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微軟正黑體"/>
          <a:ea typeface="微軟正黑體"/>
          <a:cs typeface="微軟正黑體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6040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" name="Google Shape;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7" name="Google Shape;27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4" name="Google Shape;2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3" name="Google Shape;31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2" name="Google Shape;33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1" name="Google Shape;35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6" name="Google Shape;44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1" name="Google Shape;48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6" name="Google Shape;51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0" name="Google Shape;610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7" name="Google Shape;627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8" name="Google Shape;64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1" name="Google Shape;67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3" name="Google Shape;693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15" name="Google Shape;71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33" name="Google Shape;733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4" name="Google Shape;754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77" name="Google Shape;777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5" name="Google Shape;79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18" name="Google Shape;818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42" name="Google Shape;842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1" name="Google Shape;861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8" name="Google Shape;878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09" name="Google Shape;909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0" name="Google Shape;94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74" name="Google Shape;97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3" name="Google Shape;993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27" name="Google Shape;1027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45" name="Google Shape;1045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69" name="Google Shape;1069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7" name="Google Shape;1087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13" name="Google Shape;1113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4" name="Google Shape;114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3" name="Google Shape;15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4" name="Google Shape;1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3" name="Google Shape;21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2" name="Google Shape;23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0" name="Google Shape;25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3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>
            <a:spLocks noGrp="1"/>
          </p:cNvSpPr>
          <p:nvPr>
            <p:ph type="ctrTitle"/>
          </p:nvPr>
        </p:nvSpPr>
        <p:spPr>
          <a:xfrm>
            <a:off x="3252174" y="1411217"/>
            <a:ext cx="25203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959"/>
              <a:buFont typeface="Microsoft JhengHei"/>
              <a:buNone/>
            </a:pPr>
            <a:r>
              <a:rPr lang="en-US" sz="3206" b="1">
                <a:solidFill>
                  <a:srgbClr val="002060"/>
                </a:solidFill>
              </a:rPr>
              <a:t>WebGL </a:t>
            </a:r>
            <a:br>
              <a:rPr lang="en-US" sz="3206" b="1">
                <a:solidFill>
                  <a:srgbClr val="002060"/>
                </a:solidFill>
              </a:rPr>
            </a:br>
            <a:r>
              <a:rPr lang="en-US" sz="3206" b="1">
                <a:solidFill>
                  <a:srgbClr val="002060"/>
                </a:solidFill>
              </a:rPr>
              <a:t>Lesson 11</a:t>
            </a:r>
            <a:endParaRPr sz="3206" b="1">
              <a:solidFill>
                <a:srgbClr val="002060"/>
              </a:solidFill>
            </a:endParaRPr>
          </a:p>
        </p:txBody>
      </p:sp>
      <p:pic>
        <p:nvPicPr>
          <p:cNvPr id="90" name="Google Shape;90;p33" descr="D:\Downloads\111-1114675_user-login-person-man-enter-person-login-ic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207" y="4241152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3"/>
          <p:cNvSpPr txBox="1">
            <a:spLocks noGrp="1"/>
          </p:cNvSpPr>
          <p:nvPr>
            <p:ph type="subTitle" idx="1"/>
          </p:nvPr>
        </p:nvSpPr>
        <p:spPr>
          <a:xfrm>
            <a:off x="2831729" y="4230624"/>
            <a:ext cx="322145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Yen-Yi Chen 陳彥沂</a:t>
            </a:r>
            <a:endParaRPr sz="1800">
              <a:solidFill>
                <a:srgbClr val="E36C09"/>
              </a:solidFill>
            </a:endParaRPr>
          </a:p>
        </p:txBody>
      </p:sp>
      <p:sp>
        <p:nvSpPr>
          <p:cNvPr id="92" name="Google Shape;92;p33"/>
          <p:cNvSpPr txBox="1"/>
          <p:nvPr/>
        </p:nvSpPr>
        <p:spPr>
          <a:xfrm>
            <a:off x="1588551" y="594044"/>
            <a:ext cx="2873312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linss@ntou.edu.tw</a:t>
            </a: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" name="Google Shape;93;p33" descr="D:\Downloads\mail-14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511" y="62222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3"/>
          <p:cNvSpPr/>
          <p:nvPr/>
        </p:nvSpPr>
        <p:spPr>
          <a:xfrm>
            <a:off x="3280374" y="2767140"/>
            <a:ext cx="2463900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Mirror Effect  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3280373" y="3358707"/>
            <a:ext cx="2463900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Foggy Effect</a:t>
            </a:r>
            <a:endParaRPr/>
          </a:p>
        </p:txBody>
      </p:sp>
      <p:pic>
        <p:nvPicPr>
          <p:cNvPr id="96" name="Google Shape;96;p33" descr="D:\Downloads\111-1114675_user-login-person-man-enter-person-login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511" y="200053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3"/>
          <p:cNvSpPr txBox="1">
            <a:spLocks noGrp="1"/>
          </p:cNvSpPr>
          <p:nvPr>
            <p:ph type="subTitle" idx="1"/>
          </p:nvPr>
        </p:nvSpPr>
        <p:spPr>
          <a:xfrm>
            <a:off x="1588551" y="189550"/>
            <a:ext cx="17871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366092"/>
                </a:solidFill>
              </a:rPr>
              <a:t>Shih-Syun Lin</a:t>
            </a:r>
            <a:endParaRPr sz="1800">
              <a:solidFill>
                <a:srgbClr val="366092"/>
              </a:solidFill>
            </a:endParaRPr>
          </a:p>
        </p:txBody>
      </p:sp>
      <p:pic>
        <p:nvPicPr>
          <p:cNvPr id="98" name="Google Shape;98;p33" descr="D:\Downloads\mail-14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81282" y="470044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3"/>
          <p:cNvSpPr txBox="1">
            <a:spLocks noGrp="1"/>
          </p:cNvSpPr>
          <p:nvPr>
            <p:ph type="subTitle" idx="1"/>
          </p:nvPr>
        </p:nvSpPr>
        <p:spPr>
          <a:xfrm>
            <a:off x="2843811" y="4681568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cloudya07@email.ntou.edu.tw</a:t>
            </a:r>
            <a:endParaRPr sz="1800">
              <a:solidFill>
                <a:srgbClr val="E36C09"/>
              </a:solidFill>
            </a:endParaRPr>
          </a:p>
        </p:txBody>
      </p:sp>
      <p:pic>
        <p:nvPicPr>
          <p:cNvPr id="100" name="Google Shape;100;p33" descr="D:\Downloads\111-1114675_user-login-person-man-enter-person-login-icon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91816" y="144048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3"/>
          <p:cNvSpPr txBox="1"/>
          <p:nvPr/>
        </p:nvSpPr>
        <p:spPr>
          <a:xfrm>
            <a:off x="4354337" y="133520"/>
            <a:ext cx="2779872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Yu-Fan Chang 張宇帆</a:t>
            </a:r>
            <a:endParaRPr sz="1800" b="0" i="0" u="none" strike="noStrike" cap="none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" name="Google Shape;102;p33" descr="D:\Downloads\mail-142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03891" y="60334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3"/>
          <p:cNvSpPr txBox="1"/>
          <p:nvPr/>
        </p:nvSpPr>
        <p:spPr>
          <a:xfrm>
            <a:off x="4366420" y="584464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a2569875@gmail.com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一、Stencil Buffer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80" name="Google Shape;280;p5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81" name="Google Shape;281;p5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2" name="Google Shape;282;p5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3" name="Google Shape;283;p5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4" name="Google Shape;284;p5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85" name="Google Shape;285;p5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86" name="Google Shape;286;p5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7" name="Google Shape;287;p5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8" name="Google Shape;288;p5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89" name="Google Shape;289;p5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90" name="Google Shape;290;p53"/>
          <p:cNvSpPr/>
          <p:nvPr/>
        </p:nvSpPr>
        <p:spPr>
          <a:xfrm>
            <a:off x="908304" y="937022"/>
            <a:ext cx="300532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（六）使用Stencil Test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1" name="Google Shape;291;p53"/>
          <p:cNvSpPr txBox="1"/>
          <p:nvPr/>
        </p:nvSpPr>
        <p:spPr>
          <a:xfrm>
            <a:off x="457200" y="1497087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Stencil Test的使用可以分成6個步驟：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75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1：啟用Stencil Test </a:t>
            </a:r>
            <a:endParaRPr/>
          </a:p>
          <a:p>
            <a:pPr marL="1371600" marR="0" lvl="2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gl.enable(gl.STENCIL_TEST);</a:t>
            </a:r>
            <a:endParaRPr/>
          </a:p>
          <a:p>
            <a:pPr marL="914400" marR="0" lvl="1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75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2：清空Stencil Buffer</a:t>
            </a:r>
            <a:endParaRPr/>
          </a:p>
          <a:p>
            <a:pPr marL="1371600" marR="0" lvl="2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gl.clearStencil(0x00)、gl.clear(gl.STENCIL_BUFFER_BIT)</a:t>
            </a:r>
            <a:endParaRPr/>
          </a:p>
          <a:p>
            <a:pPr marL="914400" marR="0" lvl="1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75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3：在Stencil Buffer中建立遮罩</a:t>
            </a:r>
            <a:endParaRPr sz="175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設定gl.stencilFunc、gl.stencilOp、gl.stencilMask</a:t>
            </a:r>
            <a:endParaRPr/>
          </a:p>
          <a:p>
            <a:pPr marL="1371600" marR="0" lvl="2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關閉Depth Buffer、Color Buffer的寫入</a:t>
            </a:r>
            <a:endParaRPr sz="15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在Stencil Buffer畫出遮罩</a:t>
            </a:r>
            <a:endParaRPr sz="15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75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4：設定</a:t>
            </a:r>
            <a:r>
              <a:rPr lang="en-US" sz="175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Stencil Test的Test Function</a:t>
            </a:r>
            <a:endParaRPr/>
          </a:p>
          <a:p>
            <a:pPr marL="914400" marR="0" lvl="1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75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5：畫東西</a:t>
            </a:r>
            <a:r>
              <a:rPr lang="en-US" sz="1750">
                <a:latin typeface="Microsoft JhengHei"/>
                <a:ea typeface="Microsoft JhengHei"/>
                <a:cs typeface="Microsoft JhengHei"/>
                <a:sym typeface="Microsoft JhengHei"/>
              </a:rPr>
              <a:t>(此時就會</a:t>
            </a:r>
            <a:r>
              <a:rPr lang="en-US" sz="175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經過</a:t>
            </a:r>
            <a:r>
              <a:rPr lang="en-US" sz="175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Stencil Test</a:t>
            </a:r>
            <a:r>
              <a:rPr lang="en-US" sz="175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/>
          </a:p>
          <a:p>
            <a:pPr marL="914400" marR="0" lvl="1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75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6：畫完後要恢復設定並關閉</a:t>
            </a:r>
            <a:r>
              <a:rPr lang="en-US" sz="175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Stencil Test </a:t>
            </a:r>
            <a:endParaRPr sz="175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 dirty="0" err="1">
                <a:solidFill>
                  <a:srgbClr val="002060"/>
                </a:solidFill>
              </a:rPr>
              <a:t>二、鏡面反射</a:t>
            </a:r>
            <a:endParaRPr dirty="0"/>
          </a:p>
        </p:txBody>
      </p:sp>
      <p:grpSp>
        <p:nvGrpSpPr>
          <p:cNvPr id="297" name="Google Shape;297;p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98" name="Google Shape;298;p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02" name="Google Shape;302;p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03" name="Google Shape;303;p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06" name="Google Shape;306;p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07" name="Google Shape;307;p5"/>
          <p:cNvSpPr/>
          <p:nvPr/>
        </p:nvSpPr>
        <p:spPr>
          <a:xfrm>
            <a:off x="908304" y="937022"/>
            <a:ext cx="2938272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（一）什麼是鏡面反射？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908304" y="3132285"/>
            <a:ext cx="505358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在電腦圖學中，鏡面反射可以分為兩種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9" name="Google Shape;309;p5"/>
          <p:cNvSpPr/>
          <p:nvPr/>
        </p:nvSpPr>
        <p:spPr>
          <a:xfrm>
            <a:off x="908304" y="1472458"/>
            <a:ext cx="6516624" cy="70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反射定律指出，對於鏡面反射，</a:t>
            </a: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入射角等於反射角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，即光線射入時的與鏡面的夾角與光線反射後與鏡面的夾角相等。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0" name="Google Shape;310;p5"/>
          <p:cNvSpPr/>
          <p:nvPr/>
        </p:nvSpPr>
        <p:spPr>
          <a:xfrm>
            <a:off x="1160232" y="3500599"/>
            <a:ext cx="19853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(1)平面鏡反射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(2)曲面鏡反射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二、鏡面反射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16" name="Google Shape;316;p5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17" name="Google Shape;317;p5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8" name="Google Shape;318;p5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9" name="Google Shape;319;p5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0" name="Google Shape;320;p5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21" name="Google Shape;321;p5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22" name="Google Shape;322;p5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3" name="Google Shape;323;p5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4" name="Google Shape;324;p5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25" name="Google Shape;325;p5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26" name="Google Shape;326;p54"/>
          <p:cNvSpPr/>
          <p:nvPr/>
        </p:nvSpPr>
        <p:spPr>
          <a:xfrm>
            <a:off x="908304" y="937022"/>
            <a:ext cx="2353056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（二）鏡面反射類型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7" name="Google Shape;327;p54"/>
          <p:cNvSpPr/>
          <p:nvPr/>
        </p:nvSpPr>
        <p:spPr>
          <a:xfrm>
            <a:off x="908304" y="1366540"/>
            <a:ext cx="175564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平面鏡反射</a:t>
            </a:r>
            <a:endParaRPr/>
          </a:p>
        </p:txBody>
      </p:sp>
      <p:sp>
        <p:nvSpPr>
          <p:cNvPr id="328" name="Google Shape;328;p54"/>
          <p:cNvSpPr txBox="1"/>
          <p:nvPr/>
        </p:nvSpPr>
        <p:spPr>
          <a:xfrm>
            <a:off x="545593" y="1798588"/>
            <a:ext cx="5154168" cy="146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反射面是一個平面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僅需要一般幾何轉換 (鏡射變換) 即可繪製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29" name="Google Shape;32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4892" y="1503678"/>
            <a:ext cx="2871492" cy="2497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二、鏡面反射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35" name="Google Shape;335;p5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36" name="Google Shape;336;p5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7" name="Google Shape;337;p5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8" name="Google Shape;338;p5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9" name="Google Shape;339;p5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40" name="Google Shape;340;p5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41" name="Google Shape;341;p5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2" name="Google Shape;342;p5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3" name="Google Shape;343;p5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44" name="Google Shape;344;p5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45" name="Google Shape;345;p55"/>
          <p:cNvSpPr/>
          <p:nvPr/>
        </p:nvSpPr>
        <p:spPr>
          <a:xfrm>
            <a:off x="908304" y="937022"/>
            <a:ext cx="2353056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（二）鏡面反射類型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6" name="Google Shape;346;p55"/>
          <p:cNvSpPr/>
          <p:nvPr/>
        </p:nvSpPr>
        <p:spPr>
          <a:xfrm>
            <a:off x="908304" y="1366540"/>
            <a:ext cx="175564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曲面鏡反射</a:t>
            </a:r>
            <a:endParaRPr/>
          </a:p>
        </p:txBody>
      </p:sp>
      <p:sp>
        <p:nvSpPr>
          <p:cNvPr id="347" name="Google Shape;347;p55"/>
          <p:cNvSpPr txBox="1"/>
          <p:nvPr/>
        </p:nvSpPr>
        <p:spPr>
          <a:xfrm>
            <a:off x="88392" y="1825625"/>
            <a:ext cx="6659880" cy="3114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反射面是一個曲面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在不使用Ray Tracing的前提下，僅能先畫成Texture再貼上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其他需要先畫成Texture再貼上表面的技術例如: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影子 (Shadow Effect)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將圖像Rendering在Texture上的方法將於第16課簡單介紹，屆時同學才會具備實作曲面鏡反射的能力，因此本章以平面反射為主。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48" name="Google Shape;34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5205" y="2164080"/>
            <a:ext cx="2121627" cy="159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二、鏡面反射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54" name="Google Shape;354;p5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55" name="Google Shape;355;p5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6" name="Google Shape;356;p5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7" name="Google Shape;357;p5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8" name="Google Shape;358;p5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59" name="Google Shape;359;p5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60" name="Google Shape;360;p5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1" name="Google Shape;361;p5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2" name="Google Shape;362;p5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63" name="Google Shape;363;p5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64" name="Google Shape;364;p56"/>
          <p:cNvSpPr/>
          <p:nvPr/>
        </p:nvSpPr>
        <p:spPr>
          <a:xfrm>
            <a:off x="908304" y="937022"/>
            <a:ext cx="289560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（三）平面鏡反射原理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65" name="Google Shape;365;p56"/>
          <p:cNvGrpSpPr/>
          <p:nvPr/>
        </p:nvGrpSpPr>
        <p:grpSpPr>
          <a:xfrm>
            <a:off x="5664111" y="1369070"/>
            <a:ext cx="3373147" cy="2777064"/>
            <a:chOff x="7489886" y="2641723"/>
            <a:chExt cx="4197178" cy="3455477"/>
          </a:xfrm>
        </p:grpSpPr>
        <p:sp>
          <p:nvSpPr>
            <p:cNvPr id="366" name="Google Shape;366;p56"/>
            <p:cNvSpPr txBox="1"/>
            <p:nvPr/>
          </p:nvSpPr>
          <p:spPr>
            <a:xfrm>
              <a:off x="8977745" y="2641723"/>
              <a:ext cx="1034473" cy="411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鏡子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367" name="Google Shape;367;p56"/>
            <p:cNvGrpSpPr/>
            <p:nvPr/>
          </p:nvGrpSpPr>
          <p:grpSpPr>
            <a:xfrm rot="2625036">
              <a:off x="7624990" y="3063962"/>
              <a:ext cx="573838" cy="621137"/>
              <a:chOff x="1847273" y="3805382"/>
              <a:chExt cx="932873" cy="861877"/>
            </a:xfrm>
          </p:grpSpPr>
          <p:sp>
            <p:nvSpPr>
              <p:cNvPr id="368" name="Google Shape;368;p56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369" name="Google Shape;369;p56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0" name="Google Shape;370;p56"/>
              <p:cNvCxnSpPr/>
              <p:nvPr/>
            </p:nvCxnSpPr>
            <p:spPr>
              <a:xfrm rot="10800000">
                <a:off x="1847273" y="4257964"/>
                <a:ext cx="932873" cy="4092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1" name="Google Shape;371;p56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372" name="Google Shape;372;p56"/>
            <p:cNvGrpSpPr/>
            <p:nvPr/>
          </p:nvGrpSpPr>
          <p:grpSpPr>
            <a:xfrm>
              <a:off x="9938153" y="4731191"/>
              <a:ext cx="1093681" cy="665720"/>
              <a:chOff x="518135" y="2829306"/>
              <a:chExt cx="5071438" cy="3086967"/>
            </a:xfrm>
          </p:grpSpPr>
          <p:sp>
            <p:nvSpPr>
              <p:cNvPr id="373" name="Google Shape;373;p56"/>
              <p:cNvSpPr/>
              <p:nvPr/>
            </p:nvSpPr>
            <p:spPr>
              <a:xfrm>
                <a:off x="3879230" y="3216668"/>
                <a:ext cx="1710343" cy="1239553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52" extrusionOk="0">
                    <a:moveTo>
                      <a:pt x="5" y="120"/>
                    </a:moveTo>
                    <a:cubicBezTo>
                      <a:pt x="5" y="120"/>
                      <a:pt x="27" y="133"/>
                      <a:pt x="42" y="139"/>
                    </a:cubicBezTo>
                    <a:cubicBezTo>
                      <a:pt x="68" y="149"/>
                      <a:pt x="89" y="149"/>
                      <a:pt x="117" y="149"/>
                    </a:cubicBezTo>
                    <a:cubicBezTo>
                      <a:pt x="138" y="149"/>
                      <a:pt x="154" y="152"/>
                      <a:pt x="174" y="143"/>
                    </a:cubicBezTo>
                    <a:cubicBezTo>
                      <a:pt x="185" y="138"/>
                      <a:pt x="195" y="134"/>
                      <a:pt x="202" y="123"/>
                    </a:cubicBezTo>
                    <a:cubicBezTo>
                      <a:pt x="211" y="109"/>
                      <a:pt x="207" y="94"/>
                      <a:pt x="202" y="78"/>
                    </a:cubicBezTo>
                    <a:cubicBezTo>
                      <a:pt x="196" y="57"/>
                      <a:pt x="183" y="46"/>
                      <a:pt x="166" y="31"/>
                    </a:cubicBezTo>
                    <a:cubicBezTo>
                      <a:pt x="154" y="22"/>
                      <a:pt x="146" y="16"/>
                      <a:pt x="132" y="11"/>
                    </a:cubicBezTo>
                    <a:cubicBezTo>
                      <a:pt x="109" y="2"/>
                      <a:pt x="90" y="0"/>
                      <a:pt x="66" y="6"/>
                    </a:cubicBezTo>
                    <a:cubicBezTo>
                      <a:pt x="48" y="11"/>
                      <a:pt x="36" y="16"/>
                      <a:pt x="23" y="30"/>
                    </a:cubicBezTo>
                    <a:cubicBezTo>
                      <a:pt x="11" y="43"/>
                      <a:pt x="8" y="56"/>
                      <a:pt x="3" y="73"/>
                    </a:cubicBezTo>
                    <a:cubicBezTo>
                      <a:pt x="2" y="77"/>
                      <a:pt x="0" y="83"/>
                      <a:pt x="0" y="83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74" name="Google Shape;374;p56"/>
              <p:cNvSpPr/>
              <p:nvPr/>
            </p:nvSpPr>
            <p:spPr>
              <a:xfrm>
                <a:off x="3724286" y="3872201"/>
                <a:ext cx="256252" cy="280093"/>
              </a:xfrm>
              <a:custGeom>
                <a:avLst/>
                <a:gdLst/>
                <a:ahLst/>
                <a:cxnLst/>
                <a:rect l="l" t="t" r="r" b="b"/>
                <a:pathLst>
                  <a:path w="31" h="35" extrusionOk="0">
                    <a:moveTo>
                      <a:pt x="9" y="7"/>
                    </a:moveTo>
                    <a:cubicBezTo>
                      <a:pt x="9" y="7"/>
                      <a:pt x="19" y="0"/>
                      <a:pt x="25" y="3"/>
                    </a:cubicBezTo>
                    <a:cubicBezTo>
                      <a:pt x="29" y="6"/>
                      <a:pt x="31" y="11"/>
                      <a:pt x="31" y="16"/>
                    </a:cubicBezTo>
                    <a:cubicBezTo>
                      <a:pt x="31" y="22"/>
                      <a:pt x="28" y="26"/>
                      <a:pt x="24" y="29"/>
                    </a:cubicBezTo>
                    <a:cubicBezTo>
                      <a:pt x="20" y="33"/>
                      <a:pt x="16" y="34"/>
                      <a:pt x="11" y="35"/>
                    </a:cubicBezTo>
                    <a:cubicBezTo>
                      <a:pt x="7" y="35"/>
                      <a:pt x="0" y="35"/>
                      <a:pt x="0" y="35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75" name="Google Shape;375;p56"/>
              <p:cNvSpPr/>
              <p:nvPr/>
            </p:nvSpPr>
            <p:spPr>
              <a:xfrm>
                <a:off x="2705233" y="3502719"/>
                <a:ext cx="1108446" cy="81643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0" extrusionOk="0">
                    <a:moveTo>
                      <a:pt x="0" y="44"/>
                    </a:moveTo>
                    <a:cubicBezTo>
                      <a:pt x="0" y="44"/>
                      <a:pt x="3" y="87"/>
                      <a:pt x="64" y="98"/>
                    </a:cubicBezTo>
                    <a:cubicBezTo>
                      <a:pt x="85" y="100"/>
                      <a:pt x="105" y="98"/>
                      <a:pt x="120" y="83"/>
                    </a:cubicBezTo>
                    <a:cubicBezTo>
                      <a:pt x="129" y="74"/>
                      <a:pt x="137" y="65"/>
                      <a:pt x="136" y="52"/>
                    </a:cubicBezTo>
                    <a:cubicBezTo>
                      <a:pt x="135" y="44"/>
                      <a:pt x="131" y="38"/>
                      <a:pt x="125" y="32"/>
                    </a:cubicBezTo>
                    <a:cubicBezTo>
                      <a:pt x="117" y="21"/>
                      <a:pt x="108" y="17"/>
                      <a:pt x="96" y="12"/>
                    </a:cubicBezTo>
                    <a:cubicBezTo>
                      <a:pt x="81" y="6"/>
                      <a:pt x="70" y="6"/>
                      <a:pt x="55" y="5"/>
                    </a:cubicBezTo>
                    <a:cubicBezTo>
                      <a:pt x="40" y="4"/>
                      <a:pt x="29" y="0"/>
                      <a:pt x="16" y="5"/>
                    </a:cubicBezTo>
                    <a:cubicBezTo>
                      <a:pt x="12" y="7"/>
                      <a:pt x="6" y="10"/>
                      <a:pt x="6" y="10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76" name="Google Shape;376;p56"/>
              <p:cNvSpPr/>
              <p:nvPr/>
            </p:nvSpPr>
            <p:spPr>
              <a:xfrm>
                <a:off x="2657557" y="3598069"/>
                <a:ext cx="160902" cy="256256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1" y="31"/>
                    </a:moveTo>
                    <a:cubicBezTo>
                      <a:pt x="1" y="31"/>
                      <a:pt x="11" y="28"/>
                      <a:pt x="14" y="24"/>
                    </a:cubicBezTo>
                    <a:cubicBezTo>
                      <a:pt x="18" y="19"/>
                      <a:pt x="20" y="12"/>
                      <a:pt x="17" y="7"/>
                    </a:cubicBezTo>
                    <a:cubicBezTo>
                      <a:pt x="14" y="3"/>
                      <a:pt x="11" y="1"/>
                      <a:pt x="6" y="0"/>
                    </a:cubicBezTo>
                    <a:cubicBezTo>
                      <a:pt x="4" y="0"/>
                      <a:pt x="0" y="1"/>
                      <a:pt x="0" y="1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77" name="Google Shape;377;p56"/>
              <p:cNvSpPr/>
              <p:nvPr/>
            </p:nvSpPr>
            <p:spPr>
              <a:xfrm>
                <a:off x="1596786" y="3407369"/>
                <a:ext cx="1078647" cy="935626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15" extrusionOk="0">
                    <a:moveTo>
                      <a:pt x="22" y="114"/>
                    </a:moveTo>
                    <a:cubicBezTo>
                      <a:pt x="22" y="114"/>
                      <a:pt x="41" y="115"/>
                      <a:pt x="52" y="114"/>
                    </a:cubicBezTo>
                    <a:cubicBezTo>
                      <a:pt x="71" y="111"/>
                      <a:pt x="85" y="108"/>
                      <a:pt x="101" y="96"/>
                    </a:cubicBezTo>
                    <a:cubicBezTo>
                      <a:pt x="115" y="86"/>
                      <a:pt x="125" y="77"/>
                      <a:pt x="129" y="60"/>
                    </a:cubicBezTo>
                    <a:cubicBezTo>
                      <a:pt x="132" y="47"/>
                      <a:pt x="133" y="35"/>
                      <a:pt x="126" y="24"/>
                    </a:cubicBezTo>
                    <a:cubicBezTo>
                      <a:pt x="120" y="15"/>
                      <a:pt x="114" y="11"/>
                      <a:pt x="105" y="7"/>
                    </a:cubicBezTo>
                    <a:cubicBezTo>
                      <a:pt x="89" y="0"/>
                      <a:pt x="75" y="8"/>
                      <a:pt x="59" y="14"/>
                    </a:cubicBezTo>
                    <a:cubicBezTo>
                      <a:pt x="44" y="20"/>
                      <a:pt x="34" y="26"/>
                      <a:pt x="22" y="38"/>
                    </a:cubicBezTo>
                    <a:cubicBezTo>
                      <a:pt x="13" y="48"/>
                      <a:pt x="7" y="55"/>
                      <a:pt x="4" y="68"/>
                    </a:cubicBezTo>
                    <a:cubicBezTo>
                      <a:pt x="1" y="78"/>
                      <a:pt x="0" y="85"/>
                      <a:pt x="3" y="94"/>
                    </a:cubicBezTo>
                    <a:cubicBezTo>
                      <a:pt x="6" y="101"/>
                      <a:pt x="9" y="107"/>
                      <a:pt x="16" y="111"/>
                    </a:cubicBezTo>
                    <a:cubicBezTo>
                      <a:pt x="18" y="112"/>
                      <a:pt x="22" y="114"/>
                      <a:pt x="22" y="114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78" name="Google Shape;378;p56"/>
              <p:cNvSpPr/>
              <p:nvPr/>
            </p:nvSpPr>
            <p:spPr>
              <a:xfrm>
                <a:off x="1400125" y="4188047"/>
                <a:ext cx="423115" cy="238376"/>
              </a:xfrm>
              <a:custGeom>
                <a:avLst/>
                <a:gdLst/>
                <a:ahLst/>
                <a:cxnLst/>
                <a:rect l="l" t="t" r="r" b="b"/>
                <a:pathLst>
                  <a:path w="52" h="29" extrusionOk="0">
                    <a:moveTo>
                      <a:pt x="22" y="0"/>
                    </a:moveTo>
                    <a:cubicBezTo>
                      <a:pt x="22" y="0"/>
                      <a:pt x="9" y="7"/>
                      <a:pt x="4" y="14"/>
                    </a:cubicBezTo>
                    <a:cubicBezTo>
                      <a:pt x="3" y="17"/>
                      <a:pt x="0" y="19"/>
                      <a:pt x="1" y="21"/>
                    </a:cubicBezTo>
                    <a:cubicBezTo>
                      <a:pt x="2" y="22"/>
                      <a:pt x="3" y="22"/>
                      <a:pt x="4" y="23"/>
                    </a:cubicBezTo>
                    <a:cubicBezTo>
                      <a:pt x="12" y="29"/>
                      <a:pt x="20" y="28"/>
                      <a:pt x="30" y="27"/>
                    </a:cubicBezTo>
                    <a:cubicBezTo>
                      <a:pt x="39" y="26"/>
                      <a:pt x="52" y="21"/>
                      <a:pt x="52" y="21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79" name="Google Shape;379;p56"/>
              <p:cNvSpPr/>
              <p:nvPr/>
            </p:nvSpPr>
            <p:spPr>
              <a:xfrm>
                <a:off x="1406086" y="3943714"/>
                <a:ext cx="220496" cy="178782"/>
              </a:xfrm>
              <a:custGeom>
                <a:avLst/>
                <a:gdLst/>
                <a:ahLst/>
                <a:cxnLst/>
                <a:rect l="l" t="t" r="r" b="b"/>
                <a:pathLst>
                  <a:path w="27" h="22" extrusionOk="0">
                    <a:moveTo>
                      <a:pt x="19" y="20"/>
                    </a:moveTo>
                    <a:cubicBezTo>
                      <a:pt x="19" y="20"/>
                      <a:pt x="15" y="20"/>
                      <a:pt x="13" y="20"/>
                    </a:cubicBezTo>
                    <a:cubicBezTo>
                      <a:pt x="9" y="21"/>
                      <a:pt x="7" y="20"/>
                      <a:pt x="4" y="20"/>
                    </a:cubicBezTo>
                    <a:cubicBezTo>
                      <a:pt x="2" y="20"/>
                      <a:pt x="1" y="22"/>
                      <a:pt x="0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3"/>
                      <a:pt x="5" y="11"/>
                      <a:pt x="9" y="7"/>
                    </a:cubicBezTo>
                    <a:cubicBezTo>
                      <a:pt x="13" y="4"/>
                      <a:pt x="16" y="2"/>
                      <a:pt x="21" y="0"/>
                    </a:cubicBezTo>
                    <a:cubicBezTo>
                      <a:pt x="23" y="0"/>
                      <a:pt x="27" y="0"/>
                      <a:pt x="27" y="0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80" name="Google Shape;380;p56"/>
              <p:cNvSpPr/>
              <p:nvPr/>
            </p:nvSpPr>
            <p:spPr>
              <a:xfrm>
                <a:off x="518135" y="3812607"/>
                <a:ext cx="1179959" cy="44695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5" extrusionOk="0">
                    <a:moveTo>
                      <a:pt x="65" y="18"/>
                    </a:moveTo>
                    <a:cubicBezTo>
                      <a:pt x="65" y="18"/>
                      <a:pt x="45" y="22"/>
                      <a:pt x="33" y="26"/>
                    </a:cubicBezTo>
                    <a:cubicBezTo>
                      <a:pt x="24" y="29"/>
                      <a:pt x="16" y="28"/>
                      <a:pt x="7" y="34"/>
                    </a:cubicBezTo>
                    <a:cubicBezTo>
                      <a:pt x="6" y="36"/>
                      <a:pt x="4" y="36"/>
                      <a:pt x="3" y="38"/>
                    </a:cubicBezTo>
                    <a:cubicBezTo>
                      <a:pt x="1" y="42"/>
                      <a:pt x="0" y="46"/>
                      <a:pt x="3" y="49"/>
                    </a:cubicBezTo>
                    <a:cubicBezTo>
                      <a:pt x="6" y="55"/>
                      <a:pt x="14" y="48"/>
                      <a:pt x="20" y="47"/>
                    </a:cubicBezTo>
                    <a:cubicBezTo>
                      <a:pt x="32" y="44"/>
                      <a:pt x="42" y="42"/>
                      <a:pt x="51" y="34"/>
                    </a:cubicBezTo>
                    <a:cubicBezTo>
                      <a:pt x="57" y="29"/>
                      <a:pt x="58" y="22"/>
                      <a:pt x="65" y="18"/>
                    </a:cubicBezTo>
                    <a:cubicBezTo>
                      <a:pt x="70" y="15"/>
                      <a:pt x="74" y="14"/>
                      <a:pt x="79" y="12"/>
                    </a:cubicBezTo>
                    <a:cubicBezTo>
                      <a:pt x="88" y="9"/>
                      <a:pt x="93" y="6"/>
                      <a:pt x="102" y="4"/>
                    </a:cubicBezTo>
                    <a:cubicBezTo>
                      <a:pt x="111" y="2"/>
                      <a:pt x="117" y="2"/>
                      <a:pt x="126" y="1"/>
                    </a:cubicBezTo>
                    <a:cubicBezTo>
                      <a:pt x="133" y="0"/>
                      <a:pt x="146" y="0"/>
                      <a:pt x="146" y="0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81" name="Google Shape;381;p56"/>
              <p:cNvSpPr/>
              <p:nvPr/>
            </p:nvSpPr>
            <p:spPr>
              <a:xfrm>
                <a:off x="589648" y="3455044"/>
                <a:ext cx="1263390" cy="196662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4" extrusionOk="0">
                    <a:moveTo>
                      <a:pt x="76" y="10"/>
                    </a:moveTo>
                    <a:cubicBezTo>
                      <a:pt x="76" y="10"/>
                      <a:pt x="60" y="17"/>
                      <a:pt x="50" y="19"/>
                    </a:cubicBezTo>
                    <a:cubicBezTo>
                      <a:pt x="34" y="21"/>
                      <a:pt x="22" y="22"/>
                      <a:pt x="8" y="14"/>
                    </a:cubicBezTo>
                    <a:cubicBezTo>
                      <a:pt x="5" y="13"/>
                      <a:pt x="2" y="12"/>
                      <a:pt x="1" y="9"/>
                    </a:cubicBezTo>
                    <a:cubicBezTo>
                      <a:pt x="0" y="5"/>
                      <a:pt x="5" y="2"/>
                      <a:pt x="10" y="1"/>
                    </a:cubicBezTo>
                    <a:cubicBezTo>
                      <a:pt x="13" y="0"/>
                      <a:pt x="16" y="2"/>
                      <a:pt x="20" y="2"/>
                    </a:cubicBezTo>
                    <a:cubicBezTo>
                      <a:pt x="32" y="4"/>
                      <a:pt x="41" y="1"/>
                      <a:pt x="54" y="3"/>
                    </a:cubicBezTo>
                    <a:cubicBezTo>
                      <a:pt x="60" y="4"/>
                      <a:pt x="64" y="6"/>
                      <a:pt x="70" y="6"/>
                    </a:cubicBezTo>
                    <a:cubicBezTo>
                      <a:pt x="77" y="7"/>
                      <a:pt x="82" y="7"/>
                      <a:pt x="90" y="6"/>
                    </a:cubicBezTo>
                    <a:cubicBezTo>
                      <a:pt x="101" y="6"/>
                      <a:pt x="108" y="2"/>
                      <a:pt x="119" y="4"/>
                    </a:cubicBezTo>
                    <a:cubicBezTo>
                      <a:pt x="127" y="6"/>
                      <a:pt x="132" y="10"/>
                      <a:pt x="140" y="14"/>
                    </a:cubicBezTo>
                    <a:cubicBezTo>
                      <a:pt x="146" y="17"/>
                      <a:pt x="156" y="24"/>
                      <a:pt x="156" y="24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82" name="Google Shape;382;p56"/>
              <p:cNvSpPr/>
              <p:nvPr/>
            </p:nvSpPr>
            <p:spPr>
              <a:xfrm>
                <a:off x="1864957" y="2882942"/>
                <a:ext cx="1036934" cy="667452"/>
              </a:xfrm>
              <a:custGeom>
                <a:avLst/>
                <a:gdLst/>
                <a:ahLst/>
                <a:cxnLst/>
                <a:rect l="l" t="t" r="r" b="b"/>
                <a:pathLst>
                  <a:path w="128" h="82" extrusionOk="0">
                    <a:moveTo>
                      <a:pt x="27" y="52"/>
                    </a:moveTo>
                    <a:cubicBezTo>
                      <a:pt x="27" y="52"/>
                      <a:pt x="16" y="54"/>
                      <a:pt x="10" y="51"/>
                    </a:cubicBezTo>
                    <a:cubicBezTo>
                      <a:pt x="5" y="48"/>
                      <a:pt x="0" y="45"/>
                      <a:pt x="0" y="40"/>
                    </a:cubicBezTo>
                    <a:cubicBezTo>
                      <a:pt x="0" y="36"/>
                      <a:pt x="1" y="33"/>
                      <a:pt x="5" y="31"/>
                    </a:cubicBezTo>
                    <a:cubicBezTo>
                      <a:pt x="10" y="28"/>
                      <a:pt x="14" y="35"/>
                      <a:pt x="19" y="38"/>
                    </a:cubicBezTo>
                    <a:cubicBezTo>
                      <a:pt x="22" y="40"/>
                      <a:pt x="24" y="45"/>
                      <a:pt x="28" y="45"/>
                    </a:cubicBezTo>
                    <a:cubicBezTo>
                      <a:pt x="35" y="46"/>
                      <a:pt x="36" y="37"/>
                      <a:pt x="40" y="32"/>
                    </a:cubicBezTo>
                    <a:cubicBezTo>
                      <a:pt x="45" y="27"/>
                      <a:pt x="47" y="23"/>
                      <a:pt x="53" y="18"/>
                    </a:cubicBezTo>
                    <a:cubicBezTo>
                      <a:pt x="59" y="11"/>
                      <a:pt x="65" y="8"/>
                      <a:pt x="73" y="3"/>
                    </a:cubicBezTo>
                    <a:cubicBezTo>
                      <a:pt x="74" y="2"/>
                      <a:pt x="75" y="0"/>
                      <a:pt x="77" y="0"/>
                    </a:cubicBezTo>
                    <a:cubicBezTo>
                      <a:pt x="80" y="0"/>
                      <a:pt x="81" y="3"/>
                      <a:pt x="83" y="4"/>
                    </a:cubicBezTo>
                    <a:cubicBezTo>
                      <a:pt x="91" y="11"/>
                      <a:pt x="94" y="18"/>
                      <a:pt x="99" y="26"/>
                    </a:cubicBezTo>
                    <a:cubicBezTo>
                      <a:pt x="105" y="35"/>
                      <a:pt x="108" y="40"/>
                      <a:pt x="113" y="49"/>
                    </a:cubicBezTo>
                    <a:cubicBezTo>
                      <a:pt x="119" y="58"/>
                      <a:pt x="127" y="62"/>
                      <a:pt x="128" y="73"/>
                    </a:cubicBezTo>
                    <a:cubicBezTo>
                      <a:pt x="128" y="74"/>
                      <a:pt x="128" y="75"/>
                      <a:pt x="128" y="76"/>
                    </a:cubicBezTo>
                    <a:cubicBezTo>
                      <a:pt x="127" y="82"/>
                      <a:pt x="119" y="82"/>
                      <a:pt x="113" y="81"/>
                    </a:cubicBezTo>
                    <a:cubicBezTo>
                      <a:pt x="103" y="79"/>
                      <a:pt x="106" y="67"/>
                      <a:pt x="101" y="58"/>
                    </a:cubicBezTo>
                    <a:cubicBezTo>
                      <a:pt x="96" y="50"/>
                      <a:pt x="91" y="44"/>
                      <a:pt x="86" y="36"/>
                    </a:cubicBezTo>
                    <a:cubicBezTo>
                      <a:pt x="81" y="28"/>
                      <a:pt x="75" y="23"/>
                      <a:pt x="75" y="14"/>
                    </a:cubicBezTo>
                    <a:cubicBezTo>
                      <a:pt x="75" y="13"/>
                      <a:pt x="75" y="11"/>
                      <a:pt x="75" y="10"/>
                    </a:cubicBezTo>
                    <a:cubicBezTo>
                      <a:pt x="73" y="6"/>
                      <a:pt x="72" y="15"/>
                      <a:pt x="70" y="18"/>
                    </a:cubicBezTo>
                    <a:cubicBezTo>
                      <a:pt x="66" y="23"/>
                      <a:pt x="63" y="27"/>
                      <a:pt x="58" y="32"/>
                    </a:cubicBezTo>
                    <a:cubicBezTo>
                      <a:pt x="53" y="37"/>
                      <a:pt x="49" y="41"/>
                      <a:pt x="42" y="45"/>
                    </a:cubicBezTo>
                    <a:cubicBezTo>
                      <a:pt x="37" y="48"/>
                      <a:pt x="27" y="52"/>
                      <a:pt x="27" y="52"/>
                    </a:cubicBezTo>
                    <a:cubicBezTo>
                      <a:pt x="27" y="52"/>
                      <a:pt x="27" y="52"/>
                      <a:pt x="27" y="52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83" name="Google Shape;383;p56"/>
              <p:cNvSpPr/>
              <p:nvPr/>
            </p:nvSpPr>
            <p:spPr>
              <a:xfrm>
                <a:off x="2860177" y="2829306"/>
                <a:ext cx="697247" cy="691289"/>
              </a:xfrm>
              <a:custGeom>
                <a:avLst/>
                <a:gdLst/>
                <a:ahLst/>
                <a:cxnLst/>
                <a:rect l="l" t="t" r="r" b="b"/>
                <a:pathLst>
                  <a:path w="86" h="85" extrusionOk="0">
                    <a:moveTo>
                      <a:pt x="56" y="85"/>
                    </a:moveTo>
                    <a:cubicBezTo>
                      <a:pt x="56" y="85"/>
                      <a:pt x="57" y="71"/>
                      <a:pt x="58" y="63"/>
                    </a:cubicBezTo>
                    <a:cubicBezTo>
                      <a:pt x="59" y="53"/>
                      <a:pt x="59" y="45"/>
                      <a:pt x="62" y="35"/>
                    </a:cubicBezTo>
                    <a:cubicBezTo>
                      <a:pt x="62" y="31"/>
                      <a:pt x="66" y="28"/>
                      <a:pt x="64" y="25"/>
                    </a:cubicBezTo>
                    <a:cubicBezTo>
                      <a:pt x="61" y="20"/>
                      <a:pt x="56" y="28"/>
                      <a:pt x="52" y="31"/>
                    </a:cubicBezTo>
                    <a:cubicBezTo>
                      <a:pt x="48" y="35"/>
                      <a:pt x="47" y="39"/>
                      <a:pt x="42" y="42"/>
                    </a:cubicBezTo>
                    <a:cubicBezTo>
                      <a:pt x="37" y="46"/>
                      <a:pt x="34" y="49"/>
                      <a:pt x="28" y="49"/>
                    </a:cubicBezTo>
                    <a:cubicBezTo>
                      <a:pt x="23" y="49"/>
                      <a:pt x="21" y="48"/>
                      <a:pt x="17" y="46"/>
                    </a:cubicBezTo>
                    <a:cubicBezTo>
                      <a:pt x="12" y="43"/>
                      <a:pt x="10" y="40"/>
                      <a:pt x="8" y="35"/>
                    </a:cubicBezTo>
                    <a:cubicBezTo>
                      <a:pt x="5" y="31"/>
                      <a:pt x="0" y="26"/>
                      <a:pt x="2" y="21"/>
                    </a:cubicBezTo>
                    <a:cubicBezTo>
                      <a:pt x="3" y="19"/>
                      <a:pt x="5" y="18"/>
                      <a:pt x="7" y="17"/>
                    </a:cubicBezTo>
                    <a:cubicBezTo>
                      <a:pt x="12" y="14"/>
                      <a:pt x="16" y="21"/>
                      <a:pt x="19" y="26"/>
                    </a:cubicBezTo>
                    <a:cubicBezTo>
                      <a:pt x="22" y="30"/>
                      <a:pt x="23" y="33"/>
                      <a:pt x="24" y="38"/>
                    </a:cubicBezTo>
                    <a:cubicBezTo>
                      <a:pt x="24" y="40"/>
                      <a:pt x="22" y="42"/>
                      <a:pt x="24" y="43"/>
                    </a:cubicBezTo>
                    <a:cubicBezTo>
                      <a:pt x="24" y="43"/>
                      <a:pt x="25" y="43"/>
                      <a:pt x="26" y="43"/>
                    </a:cubicBezTo>
                    <a:cubicBezTo>
                      <a:pt x="28" y="42"/>
                      <a:pt x="26" y="38"/>
                      <a:pt x="26" y="35"/>
                    </a:cubicBezTo>
                    <a:cubicBezTo>
                      <a:pt x="28" y="30"/>
                      <a:pt x="32" y="27"/>
                      <a:pt x="36" y="23"/>
                    </a:cubicBezTo>
                    <a:cubicBezTo>
                      <a:pt x="43" y="17"/>
                      <a:pt x="50" y="17"/>
                      <a:pt x="58" y="11"/>
                    </a:cubicBezTo>
                    <a:cubicBezTo>
                      <a:pt x="60" y="9"/>
                      <a:pt x="62" y="8"/>
                      <a:pt x="64" y="6"/>
                    </a:cubicBezTo>
                    <a:cubicBezTo>
                      <a:pt x="68" y="4"/>
                      <a:pt x="71" y="0"/>
                      <a:pt x="75" y="1"/>
                    </a:cubicBezTo>
                    <a:cubicBezTo>
                      <a:pt x="78" y="2"/>
                      <a:pt x="80" y="4"/>
                      <a:pt x="82" y="7"/>
                    </a:cubicBezTo>
                    <a:cubicBezTo>
                      <a:pt x="86" y="13"/>
                      <a:pt x="83" y="19"/>
                      <a:pt x="83" y="27"/>
                    </a:cubicBezTo>
                    <a:cubicBezTo>
                      <a:pt x="83" y="35"/>
                      <a:pt x="81" y="41"/>
                      <a:pt x="79" y="49"/>
                    </a:cubicBezTo>
                    <a:cubicBezTo>
                      <a:pt x="77" y="59"/>
                      <a:pt x="74" y="65"/>
                      <a:pt x="71" y="74"/>
                    </a:cubicBezTo>
                    <a:cubicBezTo>
                      <a:pt x="70" y="78"/>
                      <a:pt x="67" y="85"/>
                      <a:pt x="67" y="85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84" name="Google Shape;384;p56"/>
              <p:cNvSpPr/>
              <p:nvPr/>
            </p:nvSpPr>
            <p:spPr>
              <a:xfrm>
                <a:off x="3521667" y="2930617"/>
                <a:ext cx="572101" cy="697250"/>
              </a:xfrm>
              <a:custGeom>
                <a:avLst/>
                <a:gdLst/>
                <a:ahLst/>
                <a:cxnLst/>
                <a:rect l="l" t="t" r="r" b="b"/>
                <a:pathLst>
                  <a:path w="70" h="85" extrusionOk="0">
                    <a:moveTo>
                      <a:pt x="0" y="78"/>
                    </a:moveTo>
                    <a:cubicBezTo>
                      <a:pt x="0" y="78"/>
                      <a:pt x="5" y="64"/>
                      <a:pt x="9" y="56"/>
                    </a:cubicBezTo>
                    <a:cubicBezTo>
                      <a:pt x="15" y="42"/>
                      <a:pt x="21" y="34"/>
                      <a:pt x="30" y="22"/>
                    </a:cubicBezTo>
                    <a:cubicBezTo>
                      <a:pt x="36" y="15"/>
                      <a:pt x="38" y="7"/>
                      <a:pt x="46" y="3"/>
                    </a:cubicBezTo>
                    <a:cubicBezTo>
                      <a:pt x="49" y="2"/>
                      <a:pt x="51" y="0"/>
                      <a:pt x="53" y="1"/>
                    </a:cubicBezTo>
                    <a:cubicBezTo>
                      <a:pt x="56" y="2"/>
                      <a:pt x="56" y="6"/>
                      <a:pt x="56" y="10"/>
                    </a:cubicBezTo>
                    <a:cubicBezTo>
                      <a:pt x="57" y="14"/>
                      <a:pt x="53" y="18"/>
                      <a:pt x="56" y="21"/>
                    </a:cubicBezTo>
                    <a:cubicBezTo>
                      <a:pt x="57" y="22"/>
                      <a:pt x="58" y="22"/>
                      <a:pt x="59" y="22"/>
                    </a:cubicBezTo>
                    <a:cubicBezTo>
                      <a:pt x="64" y="26"/>
                      <a:pt x="62" y="33"/>
                      <a:pt x="64" y="39"/>
                    </a:cubicBezTo>
                    <a:cubicBezTo>
                      <a:pt x="66" y="45"/>
                      <a:pt x="68" y="49"/>
                      <a:pt x="69" y="55"/>
                    </a:cubicBezTo>
                    <a:cubicBezTo>
                      <a:pt x="69" y="59"/>
                      <a:pt x="70" y="61"/>
                      <a:pt x="69" y="65"/>
                    </a:cubicBezTo>
                    <a:cubicBezTo>
                      <a:pt x="68" y="70"/>
                      <a:pt x="67" y="77"/>
                      <a:pt x="62" y="76"/>
                    </a:cubicBezTo>
                    <a:cubicBezTo>
                      <a:pt x="58" y="76"/>
                      <a:pt x="58" y="71"/>
                      <a:pt x="56" y="68"/>
                    </a:cubicBezTo>
                    <a:cubicBezTo>
                      <a:pt x="52" y="61"/>
                      <a:pt x="54" y="54"/>
                      <a:pt x="52" y="47"/>
                    </a:cubicBezTo>
                    <a:cubicBezTo>
                      <a:pt x="50" y="44"/>
                      <a:pt x="48" y="42"/>
                      <a:pt x="48" y="38"/>
                    </a:cubicBezTo>
                    <a:cubicBezTo>
                      <a:pt x="48" y="36"/>
                      <a:pt x="48" y="35"/>
                      <a:pt x="49" y="33"/>
                    </a:cubicBezTo>
                    <a:cubicBezTo>
                      <a:pt x="50" y="32"/>
                      <a:pt x="52" y="31"/>
                      <a:pt x="51" y="30"/>
                    </a:cubicBezTo>
                    <a:cubicBezTo>
                      <a:pt x="50" y="28"/>
                      <a:pt x="49" y="31"/>
                      <a:pt x="48" y="32"/>
                    </a:cubicBezTo>
                    <a:cubicBezTo>
                      <a:pt x="43" y="37"/>
                      <a:pt x="43" y="43"/>
                      <a:pt x="40" y="48"/>
                    </a:cubicBezTo>
                    <a:cubicBezTo>
                      <a:pt x="36" y="55"/>
                      <a:pt x="32" y="59"/>
                      <a:pt x="28" y="66"/>
                    </a:cubicBezTo>
                    <a:cubicBezTo>
                      <a:pt x="23" y="71"/>
                      <a:pt x="20" y="75"/>
                      <a:pt x="16" y="80"/>
                    </a:cubicBezTo>
                    <a:cubicBezTo>
                      <a:pt x="14" y="82"/>
                      <a:pt x="12" y="85"/>
                      <a:pt x="12" y="85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85" name="Google Shape;385;p56"/>
              <p:cNvSpPr/>
              <p:nvPr/>
            </p:nvSpPr>
            <p:spPr>
              <a:xfrm>
                <a:off x="2699271" y="4086739"/>
                <a:ext cx="166863" cy="166863"/>
              </a:xfrm>
              <a:custGeom>
                <a:avLst/>
                <a:gdLst/>
                <a:ahLst/>
                <a:cxnLst/>
                <a:rect l="l" t="t" r="r" b="b"/>
                <a:pathLst>
                  <a:path w="21" h="20" extrusionOk="0">
                    <a:moveTo>
                      <a:pt x="8" y="0"/>
                    </a:moveTo>
                    <a:cubicBezTo>
                      <a:pt x="8" y="0"/>
                      <a:pt x="2" y="5"/>
                      <a:pt x="2" y="9"/>
                    </a:cubicBezTo>
                    <a:cubicBezTo>
                      <a:pt x="1" y="12"/>
                      <a:pt x="0" y="16"/>
                      <a:pt x="3" y="18"/>
                    </a:cubicBezTo>
                    <a:cubicBezTo>
                      <a:pt x="6" y="20"/>
                      <a:pt x="10" y="17"/>
                      <a:pt x="14" y="14"/>
                    </a:cubicBezTo>
                    <a:cubicBezTo>
                      <a:pt x="17" y="12"/>
                      <a:pt x="21" y="7"/>
                      <a:pt x="21" y="7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86" name="Google Shape;386;p56"/>
              <p:cNvSpPr/>
              <p:nvPr/>
            </p:nvSpPr>
            <p:spPr>
              <a:xfrm>
                <a:off x="3068753" y="4307234"/>
                <a:ext cx="214538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26" h="19" extrusionOk="0">
                    <a:moveTo>
                      <a:pt x="0" y="0"/>
                    </a:moveTo>
                    <a:cubicBezTo>
                      <a:pt x="0" y="0"/>
                      <a:pt x="1" y="4"/>
                      <a:pt x="2" y="7"/>
                    </a:cubicBezTo>
                    <a:cubicBezTo>
                      <a:pt x="3" y="12"/>
                      <a:pt x="5" y="16"/>
                      <a:pt x="10" y="17"/>
                    </a:cubicBezTo>
                    <a:cubicBezTo>
                      <a:pt x="14" y="19"/>
                      <a:pt x="18" y="19"/>
                      <a:pt x="22" y="16"/>
                    </a:cubicBezTo>
                    <a:cubicBezTo>
                      <a:pt x="24" y="14"/>
                      <a:pt x="24" y="13"/>
                      <a:pt x="25" y="10"/>
                    </a:cubicBezTo>
                    <a:cubicBezTo>
                      <a:pt x="26" y="7"/>
                      <a:pt x="25" y="1"/>
                      <a:pt x="25" y="1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87" name="Google Shape;387;p56"/>
              <p:cNvSpPr/>
              <p:nvPr/>
            </p:nvSpPr>
            <p:spPr>
              <a:xfrm>
                <a:off x="3473992" y="4241683"/>
                <a:ext cx="196658" cy="184743"/>
              </a:xfrm>
              <a:custGeom>
                <a:avLst/>
                <a:gdLst/>
                <a:ahLst/>
                <a:cxnLst/>
                <a:rect l="l" t="t" r="r" b="b"/>
                <a:pathLst>
                  <a:path w="24" h="22" extrusionOk="0">
                    <a:moveTo>
                      <a:pt x="23" y="0"/>
                    </a:moveTo>
                    <a:cubicBezTo>
                      <a:pt x="23" y="0"/>
                      <a:pt x="23" y="7"/>
                      <a:pt x="23" y="11"/>
                    </a:cubicBezTo>
                    <a:cubicBezTo>
                      <a:pt x="23" y="14"/>
                      <a:pt x="24" y="16"/>
                      <a:pt x="22" y="19"/>
                    </a:cubicBezTo>
                    <a:cubicBezTo>
                      <a:pt x="19" y="22"/>
                      <a:pt x="14" y="21"/>
                      <a:pt x="10" y="20"/>
                    </a:cubicBezTo>
                    <a:cubicBezTo>
                      <a:pt x="7" y="19"/>
                      <a:pt x="5" y="18"/>
                      <a:pt x="3" y="15"/>
                    </a:cubicBezTo>
                    <a:cubicBezTo>
                      <a:pt x="1" y="13"/>
                      <a:pt x="0" y="9"/>
                      <a:pt x="0" y="9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88" name="Google Shape;388;p56"/>
              <p:cNvSpPr/>
              <p:nvPr/>
            </p:nvSpPr>
            <p:spPr>
              <a:xfrm>
                <a:off x="2115251" y="4211884"/>
                <a:ext cx="607858" cy="417157"/>
              </a:xfrm>
              <a:custGeom>
                <a:avLst/>
                <a:gdLst/>
                <a:ahLst/>
                <a:cxnLst/>
                <a:rect l="l" t="t" r="r" b="b"/>
                <a:pathLst>
                  <a:path w="75" h="51" extrusionOk="0">
                    <a:moveTo>
                      <a:pt x="75" y="9"/>
                    </a:moveTo>
                    <a:cubicBezTo>
                      <a:pt x="75" y="9"/>
                      <a:pt x="59" y="22"/>
                      <a:pt x="48" y="30"/>
                    </a:cubicBezTo>
                    <a:cubicBezTo>
                      <a:pt x="39" y="37"/>
                      <a:pt x="34" y="43"/>
                      <a:pt x="23" y="47"/>
                    </a:cubicBezTo>
                    <a:cubicBezTo>
                      <a:pt x="19" y="49"/>
                      <a:pt x="17" y="50"/>
                      <a:pt x="13" y="50"/>
                    </a:cubicBezTo>
                    <a:cubicBezTo>
                      <a:pt x="9" y="50"/>
                      <a:pt x="4" y="51"/>
                      <a:pt x="2" y="48"/>
                    </a:cubicBezTo>
                    <a:cubicBezTo>
                      <a:pt x="0" y="46"/>
                      <a:pt x="0" y="43"/>
                      <a:pt x="0" y="40"/>
                    </a:cubicBezTo>
                    <a:cubicBezTo>
                      <a:pt x="1" y="30"/>
                      <a:pt x="17" y="33"/>
                      <a:pt x="25" y="27"/>
                    </a:cubicBezTo>
                    <a:cubicBezTo>
                      <a:pt x="30" y="23"/>
                      <a:pt x="32" y="18"/>
                      <a:pt x="38" y="15"/>
                    </a:cubicBezTo>
                    <a:cubicBezTo>
                      <a:pt x="45" y="10"/>
                      <a:pt x="52" y="10"/>
                      <a:pt x="60" y="6"/>
                    </a:cubicBezTo>
                    <a:cubicBezTo>
                      <a:pt x="65" y="4"/>
                      <a:pt x="73" y="0"/>
                      <a:pt x="73" y="0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89" name="Google Shape;389;p56"/>
              <p:cNvSpPr/>
              <p:nvPr/>
            </p:nvSpPr>
            <p:spPr>
              <a:xfrm>
                <a:off x="2091414" y="4640960"/>
                <a:ext cx="208577" cy="768763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3" y="1"/>
                    </a:moveTo>
                    <a:cubicBezTo>
                      <a:pt x="3" y="1"/>
                      <a:pt x="2" y="29"/>
                      <a:pt x="3" y="46"/>
                    </a:cubicBezTo>
                    <a:cubicBezTo>
                      <a:pt x="3" y="60"/>
                      <a:pt x="0" y="70"/>
                      <a:pt x="4" y="84"/>
                    </a:cubicBezTo>
                    <a:cubicBezTo>
                      <a:pt x="5" y="87"/>
                      <a:pt x="4" y="90"/>
                      <a:pt x="7" y="92"/>
                    </a:cubicBezTo>
                    <a:cubicBezTo>
                      <a:pt x="9" y="94"/>
                      <a:pt x="12" y="94"/>
                      <a:pt x="15" y="93"/>
                    </a:cubicBezTo>
                    <a:cubicBezTo>
                      <a:pt x="19" y="91"/>
                      <a:pt x="19" y="87"/>
                      <a:pt x="21" y="82"/>
                    </a:cubicBezTo>
                    <a:cubicBezTo>
                      <a:pt x="26" y="70"/>
                      <a:pt x="20" y="59"/>
                      <a:pt x="20" y="46"/>
                    </a:cubicBezTo>
                    <a:cubicBezTo>
                      <a:pt x="20" y="35"/>
                      <a:pt x="19" y="29"/>
                      <a:pt x="19" y="18"/>
                    </a:cubicBezTo>
                    <a:cubicBezTo>
                      <a:pt x="18" y="12"/>
                      <a:pt x="17" y="0"/>
                      <a:pt x="17" y="0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90" name="Google Shape;390;p56"/>
              <p:cNvSpPr/>
              <p:nvPr/>
            </p:nvSpPr>
            <p:spPr>
              <a:xfrm>
                <a:off x="2681395" y="4462178"/>
                <a:ext cx="536345" cy="589981"/>
              </a:xfrm>
              <a:custGeom>
                <a:avLst/>
                <a:gdLst/>
                <a:ahLst/>
                <a:cxnLst/>
                <a:rect l="l" t="t" r="r" b="b"/>
                <a:pathLst>
                  <a:path w="66" h="72" extrusionOk="0">
                    <a:moveTo>
                      <a:pt x="48" y="0"/>
                    </a:moveTo>
                    <a:cubicBezTo>
                      <a:pt x="48" y="0"/>
                      <a:pt x="34" y="16"/>
                      <a:pt x="26" y="26"/>
                    </a:cubicBezTo>
                    <a:cubicBezTo>
                      <a:pt x="17" y="36"/>
                      <a:pt x="10" y="42"/>
                      <a:pt x="5" y="55"/>
                    </a:cubicBezTo>
                    <a:cubicBezTo>
                      <a:pt x="4" y="58"/>
                      <a:pt x="3" y="61"/>
                      <a:pt x="2" y="64"/>
                    </a:cubicBezTo>
                    <a:cubicBezTo>
                      <a:pt x="2" y="67"/>
                      <a:pt x="0" y="69"/>
                      <a:pt x="2" y="71"/>
                    </a:cubicBezTo>
                    <a:cubicBezTo>
                      <a:pt x="4" y="72"/>
                      <a:pt x="6" y="72"/>
                      <a:pt x="8" y="72"/>
                    </a:cubicBezTo>
                    <a:cubicBezTo>
                      <a:pt x="13" y="72"/>
                      <a:pt x="17" y="72"/>
                      <a:pt x="22" y="70"/>
                    </a:cubicBezTo>
                    <a:cubicBezTo>
                      <a:pt x="32" y="66"/>
                      <a:pt x="33" y="56"/>
                      <a:pt x="40" y="46"/>
                    </a:cubicBezTo>
                    <a:cubicBezTo>
                      <a:pt x="46" y="37"/>
                      <a:pt x="51" y="31"/>
                      <a:pt x="56" y="21"/>
                    </a:cubicBezTo>
                    <a:cubicBezTo>
                      <a:pt x="59" y="16"/>
                      <a:pt x="60" y="12"/>
                      <a:pt x="62" y="7"/>
                    </a:cubicBezTo>
                    <a:cubicBezTo>
                      <a:pt x="63" y="5"/>
                      <a:pt x="66" y="1"/>
                      <a:pt x="66" y="1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91" name="Google Shape;391;p56"/>
              <p:cNvSpPr/>
              <p:nvPr/>
            </p:nvSpPr>
            <p:spPr>
              <a:xfrm>
                <a:off x="2764826" y="5075997"/>
                <a:ext cx="280089" cy="625738"/>
              </a:xfrm>
              <a:custGeom>
                <a:avLst/>
                <a:gdLst/>
                <a:ahLst/>
                <a:cxnLst/>
                <a:rect l="l" t="t" r="r" b="b"/>
                <a:pathLst>
                  <a:path w="35" h="77" extrusionOk="0">
                    <a:moveTo>
                      <a:pt x="1" y="4"/>
                    </a:moveTo>
                    <a:cubicBezTo>
                      <a:pt x="1" y="4"/>
                      <a:pt x="0" y="29"/>
                      <a:pt x="4" y="43"/>
                    </a:cubicBezTo>
                    <a:cubicBezTo>
                      <a:pt x="7" y="50"/>
                      <a:pt x="9" y="55"/>
                      <a:pt x="12" y="62"/>
                    </a:cubicBezTo>
                    <a:cubicBezTo>
                      <a:pt x="15" y="67"/>
                      <a:pt x="15" y="71"/>
                      <a:pt x="19" y="74"/>
                    </a:cubicBezTo>
                    <a:cubicBezTo>
                      <a:pt x="21" y="75"/>
                      <a:pt x="23" y="77"/>
                      <a:pt x="25" y="77"/>
                    </a:cubicBezTo>
                    <a:cubicBezTo>
                      <a:pt x="27" y="76"/>
                      <a:pt x="28" y="74"/>
                      <a:pt x="30" y="73"/>
                    </a:cubicBezTo>
                    <a:cubicBezTo>
                      <a:pt x="35" y="66"/>
                      <a:pt x="31" y="59"/>
                      <a:pt x="30" y="51"/>
                    </a:cubicBezTo>
                    <a:cubicBezTo>
                      <a:pt x="29" y="43"/>
                      <a:pt x="27" y="38"/>
                      <a:pt x="24" y="29"/>
                    </a:cubicBezTo>
                    <a:cubicBezTo>
                      <a:pt x="21" y="18"/>
                      <a:pt x="15" y="0"/>
                      <a:pt x="15" y="0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92" name="Google Shape;392;p56"/>
              <p:cNvSpPr/>
              <p:nvPr/>
            </p:nvSpPr>
            <p:spPr>
              <a:xfrm>
                <a:off x="1924551" y="5427599"/>
                <a:ext cx="303927" cy="250294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20" y="1"/>
                    </a:moveTo>
                    <a:cubicBezTo>
                      <a:pt x="20" y="1"/>
                      <a:pt x="9" y="7"/>
                      <a:pt x="5" y="14"/>
                    </a:cubicBezTo>
                    <a:cubicBezTo>
                      <a:pt x="3" y="18"/>
                      <a:pt x="0" y="22"/>
                      <a:pt x="2" y="26"/>
                    </a:cubicBezTo>
                    <a:cubicBezTo>
                      <a:pt x="4" y="29"/>
                      <a:pt x="7" y="30"/>
                      <a:pt x="10" y="30"/>
                    </a:cubicBezTo>
                    <a:cubicBezTo>
                      <a:pt x="15" y="31"/>
                      <a:pt x="17" y="25"/>
                      <a:pt x="21" y="21"/>
                    </a:cubicBezTo>
                    <a:cubicBezTo>
                      <a:pt x="26" y="17"/>
                      <a:pt x="31" y="14"/>
                      <a:pt x="34" y="8"/>
                    </a:cubicBezTo>
                    <a:cubicBezTo>
                      <a:pt x="36" y="5"/>
                      <a:pt x="37" y="0"/>
                      <a:pt x="37" y="0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93" name="Google Shape;393;p56"/>
              <p:cNvSpPr/>
              <p:nvPr/>
            </p:nvSpPr>
            <p:spPr>
              <a:xfrm>
                <a:off x="2746946" y="5719611"/>
                <a:ext cx="250294" cy="196662"/>
              </a:xfrm>
              <a:custGeom>
                <a:avLst/>
                <a:gdLst/>
                <a:ahLst/>
                <a:cxnLst/>
                <a:rect l="l" t="t" r="r" b="b"/>
                <a:pathLst>
                  <a:path w="31" h="24" extrusionOk="0">
                    <a:moveTo>
                      <a:pt x="16" y="2"/>
                    </a:moveTo>
                    <a:cubicBezTo>
                      <a:pt x="16" y="2"/>
                      <a:pt x="2" y="7"/>
                      <a:pt x="0" y="14"/>
                    </a:cubicBezTo>
                    <a:cubicBezTo>
                      <a:pt x="0" y="16"/>
                      <a:pt x="0" y="18"/>
                      <a:pt x="0" y="20"/>
                    </a:cubicBezTo>
                    <a:cubicBezTo>
                      <a:pt x="2" y="24"/>
                      <a:pt x="8" y="22"/>
                      <a:pt x="12" y="21"/>
                    </a:cubicBezTo>
                    <a:cubicBezTo>
                      <a:pt x="18" y="20"/>
                      <a:pt x="23" y="19"/>
                      <a:pt x="26" y="14"/>
                    </a:cubicBezTo>
                    <a:cubicBezTo>
                      <a:pt x="29" y="12"/>
                      <a:pt x="30" y="10"/>
                      <a:pt x="30" y="6"/>
                    </a:cubicBezTo>
                    <a:cubicBezTo>
                      <a:pt x="31" y="4"/>
                      <a:pt x="30" y="0"/>
                      <a:pt x="30" y="0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94" name="Google Shape;394;p56"/>
              <p:cNvSpPr/>
              <p:nvPr/>
            </p:nvSpPr>
            <p:spPr>
              <a:xfrm>
                <a:off x="3605098" y="4396627"/>
                <a:ext cx="631695" cy="399281"/>
              </a:xfrm>
              <a:custGeom>
                <a:avLst/>
                <a:gdLst/>
                <a:ahLst/>
                <a:cxnLst/>
                <a:rect l="l" t="t" r="r" b="b"/>
                <a:pathLst>
                  <a:path w="78" h="49" extrusionOk="0">
                    <a:moveTo>
                      <a:pt x="0" y="7"/>
                    </a:moveTo>
                    <a:cubicBezTo>
                      <a:pt x="0" y="7"/>
                      <a:pt x="13" y="18"/>
                      <a:pt x="22" y="24"/>
                    </a:cubicBezTo>
                    <a:cubicBezTo>
                      <a:pt x="33" y="31"/>
                      <a:pt x="39" y="40"/>
                      <a:pt x="52" y="43"/>
                    </a:cubicBezTo>
                    <a:cubicBezTo>
                      <a:pt x="59" y="45"/>
                      <a:pt x="66" y="49"/>
                      <a:pt x="72" y="44"/>
                    </a:cubicBezTo>
                    <a:cubicBezTo>
                      <a:pt x="76" y="41"/>
                      <a:pt x="78" y="37"/>
                      <a:pt x="78" y="32"/>
                    </a:cubicBezTo>
                    <a:cubicBezTo>
                      <a:pt x="77" y="25"/>
                      <a:pt x="68" y="24"/>
                      <a:pt x="62" y="19"/>
                    </a:cubicBezTo>
                    <a:cubicBezTo>
                      <a:pt x="55" y="14"/>
                      <a:pt x="50" y="11"/>
                      <a:pt x="42" y="8"/>
                    </a:cubicBezTo>
                    <a:cubicBezTo>
                      <a:pt x="33" y="4"/>
                      <a:pt x="26" y="2"/>
                      <a:pt x="16" y="1"/>
                    </a:cubicBezTo>
                    <a:cubicBezTo>
                      <a:pt x="13" y="1"/>
                      <a:pt x="8" y="0"/>
                      <a:pt x="8" y="0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95" name="Google Shape;395;p56"/>
              <p:cNvSpPr/>
              <p:nvPr/>
            </p:nvSpPr>
            <p:spPr>
              <a:xfrm>
                <a:off x="3938824" y="4700554"/>
                <a:ext cx="321807" cy="709169"/>
              </a:xfrm>
              <a:custGeom>
                <a:avLst/>
                <a:gdLst/>
                <a:ahLst/>
                <a:cxnLst/>
                <a:rect l="l" t="t" r="r" b="b"/>
                <a:pathLst>
                  <a:path w="40" h="87" extrusionOk="0">
                    <a:moveTo>
                      <a:pt x="26" y="14"/>
                    </a:moveTo>
                    <a:cubicBezTo>
                      <a:pt x="26" y="14"/>
                      <a:pt x="15" y="35"/>
                      <a:pt x="11" y="48"/>
                    </a:cubicBezTo>
                    <a:cubicBezTo>
                      <a:pt x="7" y="58"/>
                      <a:pt x="3" y="64"/>
                      <a:pt x="3" y="75"/>
                    </a:cubicBezTo>
                    <a:cubicBezTo>
                      <a:pt x="3" y="79"/>
                      <a:pt x="0" y="84"/>
                      <a:pt x="3" y="86"/>
                    </a:cubicBezTo>
                    <a:cubicBezTo>
                      <a:pt x="5" y="87"/>
                      <a:pt x="6" y="87"/>
                      <a:pt x="8" y="87"/>
                    </a:cubicBezTo>
                    <a:cubicBezTo>
                      <a:pt x="11" y="86"/>
                      <a:pt x="13" y="85"/>
                      <a:pt x="16" y="83"/>
                    </a:cubicBezTo>
                    <a:cubicBezTo>
                      <a:pt x="22" y="78"/>
                      <a:pt x="20" y="70"/>
                      <a:pt x="23" y="63"/>
                    </a:cubicBezTo>
                    <a:cubicBezTo>
                      <a:pt x="28" y="47"/>
                      <a:pt x="38" y="38"/>
                      <a:pt x="39" y="22"/>
                    </a:cubicBezTo>
                    <a:cubicBezTo>
                      <a:pt x="40" y="16"/>
                      <a:pt x="40" y="12"/>
                      <a:pt x="39" y="7"/>
                    </a:cubicBezTo>
                    <a:cubicBezTo>
                      <a:pt x="39" y="4"/>
                      <a:pt x="39" y="0"/>
                      <a:pt x="39" y="0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96" name="Google Shape;396;p56"/>
              <p:cNvSpPr/>
              <p:nvPr/>
            </p:nvSpPr>
            <p:spPr>
              <a:xfrm>
                <a:off x="3992461" y="5385886"/>
                <a:ext cx="238376" cy="292012"/>
              </a:xfrm>
              <a:custGeom>
                <a:avLst/>
                <a:gdLst/>
                <a:ahLst/>
                <a:cxnLst/>
                <a:rect l="l" t="t" r="r" b="b"/>
                <a:pathLst>
                  <a:path w="29" h="36" extrusionOk="0">
                    <a:moveTo>
                      <a:pt x="0" y="9"/>
                    </a:moveTo>
                    <a:cubicBezTo>
                      <a:pt x="0" y="9"/>
                      <a:pt x="2" y="19"/>
                      <a:pt x="6" y="24"/>
                    </a:cubicBezTo>
                    <a:cubicBezTo>
                      <a:pt x="11" y="30"/>
                      <a:pt x="18" y="36"/>
                      <a:pt x="24" y="31"/>
                    </a:cubicBezTo>
                    <a:cubicBezTo>
                      <a:pt x="28" y="28"/>
                      <a:pt x="29" y="24"/>
                      <a:pt x="28" y="19"/>
                    </a:cubicBezTo>
                    <a:cubicBezTo>
                      <a:pt x="28" y="12"/>
                      <a:pt x="21" y="10"/>
                      <a:pt x="16" y="5"/>
                    </a:cubicBezTo>
                    <a:cubicBezTo>
                      <a:pt x="15" y="3"/>
                      <a:pt x="12" y="0"/>
                      <a:pt x="12" y="0"/>
                    </a:cubicBezTo>
                  </a:path>
                </a:pathLst>
              </a:custGeom>
              <a:noFill/>
              <a:ln w="17450" cap="flat" cmpd="sng">
                <a:solidFill>
                  <a:srgbClr val="0000F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97" name="Google Shape;397;p56"/>
              <p:cNvSpPr/>
              <p:nvPr/>
            </p:nvSpPr>
            <p:spPr>
              <a:xfrm>
                <a:off x="1772878" y="3929479"/>
                <a:ext cx="252657" cy="290683"/>
              </a:xfrm>
              <a:prstGeom prst="ellipse">
                <a:avLst/>
              </a:prstGeom>
              <a:solidFill>
                <a:srgbClr val="0000FF"/>
              </a:solidFill>
              <a:ln w="254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98" name="Google Shape;398;p56"/>
              <p:cNvSpPr/>
              <p:nvPr/>
            </p:nvSpPr>
            <p:spPr>
              <a:xfrm>
                <a:off x="1804190" y="4048639"/>
                <a:ext cx="101311" cy="10130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399" name="Google Shape;399;p56"/>
            <p:cNvGrpSpPr/>
            <p:nvPr/>
          </p:nvGrpSpPr>
          <p:grpSpPr>
            <a:xfrm>
              <a:off x="7575957" y="4707488"/>
              <a:ext cx="1024394" cy="623545"/>
              <a:chOff x="5109185" y="310799"/>
              <a:chExt cx="1339240" cy="815191"/>
            </a:xfrm>
          </p:grpSpPr>
          <p:sp>
            <p:nvSpPr>
              <p:cNvPr id="400" name="Google Shape;400;p56"/>
              <p:cNvSpPr/>
              <p:nvPr/>
            </p:nvSpPr>
            <p:spPr>
              <a:xfrm flipH="1">
                <a:off x="5109185" y="413092"/>
                <a:ext cx="451659" cy="32733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52" extrusionOk="0">
                    <a:moveTo>
                      <a:pt x="5" y="120"/>
                    </a:moveTo>
                    <a:cubicBezTo>
                      <a:pt x="5" y="120"/>
                      <a:pt x="27" y="133"/>
                      <a:pt x="42" y="139"/>
                    </a:cubicBezTo>
                    <a:cubicBezTo>
                      <a:pt x="68" y="149"/>
                      <a:pt x="89" y="149"/>
                      <a:pt x="117" y="149"/>
                    </a:cubicBezTo>
                    <a:cubicBezTo>
                      <a:pt x="138" y="149"/>
                      <a:pt x="154" y="152"/>
                      <a:pt x="174" y="143"/>
                    </a:cubicBezTo>
                    <a:cubicBezTo>
                      <a:pt x="185" y="138"/>
                      <a:pt x="195" y="134"/>
                      <a:pt x="202" y="123"/>
                    </a:cubicBezTo>
                    <a:cubicBezTo>
                      <a:pt x="211" y="109"/>
                      <a:pt x="207" y="94"/>
                      <a:pt x="202" y="78"/>
                    </a:cubicBezTo>
                    <a:cubicBezTo>
                      <a:pt x="196" y="57"/>
                      <a:pt x="183" y="46"/>
                      <a:pt x="166" y="31"/>
                    </a:cubicBezTo>
                    <a:cubicBezTo>
                      <a:pt x="154" y="22"/>
                      <a:pt x="146" y="16"/>
                      <a:pt x="132" y="11"/>
                    </a:cubicBezTo>
                    <a:cubicBezTo>
                      <a:pt x="109" y="2"/>
                      <a:pt x="90" y="0"/>
                      <a:pt x="66" y="6"/>
                    </a:cubicBezTo>
                    <a:cubicBezTo>
                      <a:pt x="48" y="11"/>
                      <a:pt x="36" y="16"/>
                      <a:pt x="23" y="30"/>
                    </a:cubicBezTo>
                    <a:cubicBezTo>
                      <a:pt x="11" y="43"/>
                      <a:pt x="8" y="56"/>
                      <a:pt x="3" y="73"/>
                    </a:cubicBezTo>
                    <a:cubicBezTo>
                      <a:pt x="2" y="77"/>
                      <a:pt x="0" y="83"/>
                      <a:pt x="0" y="83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01" name="Google Shape;401;p56"/>
              <p:cNvSpPr/>
              <p:nvPr/>
            </p:nvSpPr>
            <p:spPr>
              <a:xfrm flipH="1">
                <a:off x="5534091" y="586202"/>
                <a:ext cx="67670" cy="73966"/>
              </a:xfrm>
              <a:custGeom>
                <a:avLst/>
                <a:gdLst/>
                <a:ahLst/>
                <a:cxnLst/>
                <a:rect l="l" t="t" r="r" b="b"/>
                <a:pathLst>
                  <a:path w="31" h="35" extrusionOk="0">
                    <a:moveTo>
                      <a:pt x="9" y="7"/>
                    </a:moveTo>
                    <a:cubicBezTo>
                      <a:pt x="9" y="7"/>
                      <a:pt x="19" y="0"/>
                      <a:pt x="25" y="3"/>
                    </a:cubicBezTo>
                    <a:cubicBezTo>
                      <a:pt x="29" y="6"/>
                      <a:pt x="31" y="11"/>
                      <a:pt x="31" y="16"/>
                    </a:cubicBezTo>
                    <a:cubicBezTo>
                      <a:pt x="31" y="22"/>
                      <a:pt x="28" y="26"/>
                      <a:pt x="24" y="29"/>
                    </a:cubicBezTo>
                    <a:cubicBezTo>
                      <a:pt x="20" y="33"/>
                      <a:pt x="16" y="34"/>
                      <a:pt x="11" y="35"/>
                    </a:cubicBezTo>
                    <a:cubicBezTo>
                      <a:pt x="7" y="35"/>
                      <a:pt x="0" y="35"/>
                      <a:pt x="0" y="35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02" name="Google Shape;402;p56"/>
              <p:cNvSpPr/>
              <p:nvPr/>
            </p:nvSpPr>
            <p:spPr>
              <a:xfrm flipH="1">
                <a:off x="5578154" y="488631"/>
                <a:ext cx="292713" cy="21560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0" extrusionOk="0">
                    <a:moveTo>
                      <a:pt x="0" y="44"/>
                    </a:moveTo>
                    <a:cubicBezTo>
                      <a:pt x="0" y="44"/>
                      <a:pt x="3" y="87"/>
                      <a:pt x="64" y="98"/>
                    </a:cubicBezTo>
                    <a:cubicBezTo>
                      <a:pt x="85" y="100"/>
                      <a:pt x="105" y="98"/>
                      <a:pt x="120" y="83"/>
                    </a:cubicBezTo>
                    <a:cubicBezTo>
                      <a:pt x="129" y="74"/>
                      <a:pt x="137" y="65"/>
                      <a:pt x="136" y="52"/>
                    </a:cubicBezTo>
                    <a:cubicBezTo>
                      <a:pt x="135" y="44"/>
                      <a:pt x="131" y="38"/>
                      <a:pt x="125" y="32"/>
                    </a:cubicBezTo>
                    <a:cubicBezTo>
                      <a:pt x="117" y="21"/>
                      <a:pt x="108" y="17"/>
                      <a:pt x="96" y="12"/>
                    </a:cubicBezTo>
                    <a:cubicBezTo>
                      <a:pt x="81" y="6"/>
                      <a:pt x="70" y="6"/>
                      <a:pt x="55" y="5"/>
                    </a:cubicBezTo>
                    <a:cubicBezTo>
                      <a:pt x="40" y="4"/>
                      <a:pt x="29" y="0"/>
                      <a:pt x="16" y="5"/>
                    </a:cubicBezTo>
                    <a:cubicBezTo>
                      <a:pt x="12" y="7"/>
                      <a:pt x="6" y="10"/>
                      <a:pt x="6" y="1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03" name="Google Shape;403;p56"/>
              <p:cNvSpPr/>
              <p:nvPr/>
            </p:nvSpPr>
            <p:spPr>
              <a:xfrm flipH="1">
                <a:off x="5840967" y="513810"/>
                <a:ext cx="42490" cy="67671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1" y="31"/>
                    </a:moveTo>
                    <a:cubicBezTo>
                      <a:pt x="1" y="31"/>
                      <a:pt x="11" y="28"/>
                      <a:pt x="14" y="24"/>
                    </a:cubicBezTo>
                    <a:cubicBezTo>
                      <a:pt x="18" y="19"/>
                      <a:pt x="20" y="12"/>
                      <a:pt x="17" y="7"/>
                    </a:cubicBezTo>
                    <a:cubicBezTo>
                      <a:pt x="14" y="3"/>
                      <a:pt x="11" y="1"/>
                      <a:pt x="6" y="0"/>
                    </a:cubicBezTo>
                    <a:cubicBezTo>
                      <a:pt x="4" y="0"/>
                      <a:pt x="0" y="1"/>
                      <a:pt x="0" y="1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04" name="Google Shape;404;p56"/>
              <p:cNvSpPr/>
              <p:nvPr/>
            </p:nvSpPr>
            <p:spPr>
              <a:xfrm flipH="1">
                <a:off x="5878737" y="463451"/>
                <a:ext cx="284844" cy="247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15" extrusionOk="0">
                    <a:moveTo>
                      <a:pt x="22" y="114"/>
                    </a:moveTo>
                    <a:cubicBezTo>
                      <a:pt x="22" y="114"/>
                      <a:pt x="41" y="115"/>
                      <a:pt x="52" y="114"/>
                    </a:cubicBezTo>
                    <a:cubicBezTo>
                      <a:pt x="71" y="111"/>
                      <a:pt x="85" y="108"/>
                      <a:pt x="101" y="96"/>
                    </a:cubicBezTo>
                    <a:cubicBezTo>
                      <a:pt x="115" y="86"/>
                      <a:pt x="125" y="77"/>
                      <a:pt x="129" y="60"/>
                    </a:cubicBezTo>
                    <a:cubicBezTo>
                      <a:pt x="132" y="47"/>
                      <a:pt x="133" y="35"/>
                      <a:pt x="126" y="24"/>
                    </a:cubicBezTo>
                    <a:cubicBezTo>
                      <a:pt x="120" y="15"/>
                      <a:pt x="114" y="11"/>
                      <a:pt x="105" y="7"/>
                    </a:cubicBezTo>
                    <a:cubicBezTo>
                      <a:pt x="89" y="0"/>
                      <a:pt x="75" y="8"/>
                      <a:pt x="59" y="14"/>
                    </a:cubicBezTo>
                    <a:cubicBezTo>
                      <a:pt x="44" y="20"/>
                      <a:pt x="34" y="26"/>
                      <a:pt x="22" y="38"/>
                    </a:cubicBezTo>
                    <a:cubicBezTo>
                      <a:pt x="13" y="48"/>
                      <a:pt x="7" y="55"/>
                      <a:pt x="4" y="68"/>
                    </a:cubicBezTo>
                    <a:cubicBezTo>
                      <a:pt x="1" y="78"/>
                      <a:pt x="0" y="85"/>
                      <a:pt x="3" y="94"/>
                    </a:cubicBezTo>
                    <a:cubicBezTo>
                      <a:pt x="6" y="101"/>
                      <a:pt x="9" y="107"/>
                      <a:pt x="16" y="111"/>
                    </a:cubicBezTo>
                    <a:cubicBezTo>
                      <a:pt x="18" y="112"/>
                      <a:pt x="22" y="114"/>
                      <a:pt x="22" y="114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05" name="Google Shape;405;p56"/>
              <p:cNvSpPr/>
              <p:nvPr/>
            </p:nvSpPr>
            <p:spPr>
              <a:xfrm flipH="1">
                <a:off x="6103779" y="669609"/>
                <a:ext cx="111734" cy="62949"/>
              </a:xfrm>
              <a:custGeom>
                <a:avLst/>
                <a:gdLst/>
                <a:ahLst/>
                <a:cxnLst/>
                <a:rect l="l" t="t" r="r" b="b"/>
                <a:pathLst>
                  <a:path w="52" h="29" extrusionOk="0">
                    <a:moveTo>
                      <a:pt x="22" y="0"/>
                    </a:moveTo>
                    <a:cubicBezTo>
                      <a:pt x="22" y="0"/>
                      <a:pt x="9" y="7"/>
                      <a:pt x="4" y="14"/>
                    </a:cubicBezTo>
                    <a:cubicBezTo>
                      <a:pt x="3" y="17"/>
                      <a:pt x="0" y="19"/>
                      <a:pt x="1" y="21"/>
                    </a:cubicBezTo>
                    <a:cubicBezTo>
                      <a:pt x="2" y="22"/>
                      <a:pt x="3" y="22"/>
                      <a:pt x="4" y="23"/>
                    </a:cubicBezTo>
                    <a:cubicBezTo>
                      <a:pt x="12" y="29"/>
                      <a:pt x="20" y="28"/>
                      <a:pt x="30" y="27"/>
                    </a:cubicBezTo>
                    <a:cubicBezTo>
                      <a:pt x="39" y="26"/>
                      <a:pt x="52" y="21"/>
                      <a:pt x="52" y="21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06" name="Google Shape;406;p56"/>
              <p:cNvSpPr/>
              <p:nvPr/>
            </p:nvSpPr>
            <p:spPr>
              <a:xfrm flipH="1">
                <a:off x="6155712" y="605086"/>
                <a:ext cx="58227" cy="47212"/>
              </a:xfrm>
              <a:custGeom>
                <a:avLst/>
                <a:gdLst/>
                <a:ahLst/>
                <a:cxnLst/>
                <a:rect l="l" t="t" r="r" b="b"/>
                <a:pathLst>
                  <a:path w="27" h="22" extrusionOk="0">
                    <a:moveTo>
                      <a:pt x="19" y="20"/>
                    </a:moveTo>
                    <a:cubicBezTo>
                      <a:pt x="19" y="20"/>
                      <a:pt x="15" y="20"/>
                      <a:pt x="13" y="20"/>
                    </a:cubicBezTo>
                    <a:cubicBezTo>
                      <a:pt x="9" y="21"/>
                      <a:pt x="7" y="20"/>
                      <a:pt x="4" y="20"/>
                    </a:cubicBezTo>
                    <a:cubicBezTo>
                      <a:pt x="2" y="20"/>
                      <a:pt x="1" y="22"/>
                      <a:pt x="0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3"/>
                      <a:pt x="5" y="11"/>
                      <a:pt x="9" y="7"/>
                    </a:cubicBezTo>
                    <a:cubicBezTo>
                      <a:pt x="13" y="4"/>
                      <a:pt x="16" y="2"/>
                      <a:pt x="21" y="0"/>
                    </a:cubicBezTo>
                    <a:cubicBezTo>
                      <a:pt x="23" y="0"/>
                      <a:pt x="27" y="0"/>
                      <a:pt x="27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07" name="Google Shape;407;p56"/>
              <p:cNvSpPr/>
              <p:nvPr/>
            </p:nvSpPr>
            <p:spPr>
              <a:xfrm flipH="1">
                <a:off x="6136827" y="570464"/>
                <a:ext cx="311598" cy="11803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5" extrusionOk="0">
                    <a:moveTo>
                      <a:pt x="65" y="18"/>
                    </a:moveTo>
                    <a:cubicBezTo>
                      <a:pt x="65" y="18"/>
                      <a:pt x="45" y="22"/>
                      <a:pt x="33" y="26"/>
                    </a:cubicBezTo>
                    <a:cubicBezTo>
                      <a:pt x="24" y="29"/>
                      <a:pt x="16" y="28"/>
                      <a:pt x="7" y="34"/>
                    </a:cubicBezTo>
                    <a:cubicBezTo>
                      <a:pt x="6" y="36"/>
                      <a:pt x="4" y="36"/>
                      <a:pt x="3" y="38"/>
                    </a:cubicBezTo>
                    <a:cubicBezTo>
                      <a:pt x="1" y="42"/>
                      <a:pt x="0" y="46"/>
                      <a:pt x="3" y="49"/>
                    </a:cubicBezTo>
                    <a:cubicBezTo>
                      <a:pt x="6" y="55"/>
                      <a:pt x="14" y="48"/>
                      <a:pt x="20" y="47"/>
                    </a:cubicBezTo>
                    <a:cubicBezTo>
                      <a:pt x="32" y="44"/>
                      <a:pt x="42" y="42"/>
                      <a:pt x="51" y="34"/>
                    </a:cubicBezTo>
                    <a:cubicBezTo>
                      <a:pt x="57" y="29"/>
                      <a:pt x="58" y="22"/>
                      <a:pt x="65" y="18"/>
                    </a:cubicBezTo>
                    <a:cubicBezTo>
                      <a:pt x="70" y="15"/>
                      <a:pt x="74" y="14"/>
                      <a:pt x="79" y="12"/>
                    </a:cubicBezTo>
                    <a:cubicBezTo>
                      <a:pt x="88" y="9"/>
                      <a:pt x="93" y="6"/>
                      <a:pt x="102" y="4"/>
                    </a:cubicBezTo>
                    <a:cubicBezTo>
                      <a:pt x="111" y="2"/>
                      <a:pt x="117" y="2"/>
                      <a:pt x="126" y="1"/>
                    </a:cubicBezTo>
                    <a:cubicBezTo>
                      <a:pt x="133" y="0"/>
                      <a:pt x="146" y="0"/>
                      <a:pt x="146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08" name="Google Shape;408;p56"/>
              <p:cNvSpPr/>
              <p:nvPr/>
            </p:nvSpPr>
            <p:spPr>
              <a:xfrm flipH="1">
                <a:off x="6095910" y="476041"/>
                <a:ext cx="333630" cy="5193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4" extrusionOk="0">
                    <a:moveTo>
                      <a:pt x="76" y="10"/>
                    </a:moveTo>
                    <a:cubicBezTo>
                      <a:pt x="76" y="10"/>
                      <a:pt x="60" y="17"/>
                      <a:pt x="50" y="19"/>
                    </a:cubicBezTo>
                    <a:cubicBezTo>
                      <a:pt x="34" y="21"/>
                      <a:pt x="22" y="22"/>
                      <a:pt x="8" y="14"/>
                    </a:cubicBezTo>
                    <a:cubicBezTo>
                      <a:pt x="5" y="13"/>
                      <a:pt x="2" y="12"/>
                      <a:pt x="1" y="9"/>
                    </a:cubicBezTo>
                    <a:cubicBezTo>
                      <a:pt x="0" y="5"/>
                      <a:pt x="5" y="2"/>
                      <a:pt x="10" y="1"/>
                    </a:cubicBezTo>
                    <a:cubicBezTo>
                      <a:pt x="13" y="0"/>
                      <a:pt x="16" y="2"/>
                      <a:pt x="20" y="2"/>
                    </a:cubicBezTo>
                    <a:cubicBezTo>
                      <a:pt x="32" y="4"/>
                      <a:pt x="41" y="1"/>
                      <a:pt x="54" y="3"/>
                    </a:cubicBezTo>
                    <a:cubicBezTo>
                      <a:pt x="60" y="4"/>
                      <a:pt x="64" y="6"/>
                      <a:pt x="70" y="6"/>
                    </a:cubicBezTo>
                    <a:cubicBezTo>
                      <a:pt x="77" y="7"/>
                      <a:pt x="82" y="7"/>
                      <a:pt x="90" y="6"/>
                    </a:cubicBezTo>
                    <a:cubicBezTo>
                      <a:pt x="101" y="6"/>
                      <a:pt x="108" y="2"/>
                      <a:pt x="119" y="4"/>
                    </a:cubicBezTo>
                    <a:cubicBezTo>
                      <a:pt x="127" y="6"/>
                      <a:pt x="132" y="10"/>
                      <a:pt x="140" y="14"/>
                    </a:cubicBezTo>
                    <a:cubicBezTo>
                      <a:pt x="146" y="17"/>
                      <a:pt x="156" y="24"/>
                      <a:pt x="156" y="24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09" name="Google Shape;409;p56"/>
              <p:cNvSpPr/>
              <p:nvPr/>
            </p:nvSpPr>
            <p:spPr>
              <a:xfrm flipH="1">
                <a:off x="5818935" y="324963"/>
                <a:ext cx="273828" cy="176257"/>
              </a:xfrm>
              <a:custGeom>
                <a:avLst/>
                <a:gdLst/>
                <a:ahLst/>
                <a:cxnLst/>
                <a:rect l="l" t="t" r="r" b="b"/>
                <a:pathLst>
                  <a:path w="128" h="82" extrusionOk="0">
                    <a:moveTo>
                      <a:pt x="27" y="52"/>
                    </a:moveTo>
                    <a:cubicBezTo>
                      <a:pt x="27" y="52"/>
                      <a:pt x="16" y="54"/>
                      <a:pt x="10" y="51"/>
                    </a:cubicBezTo>
                    <a:cubicBezTo>
                      <a:pt x="5" y="48"/>
                      <a:pt x="0" y="45"/>
                      <a:pt x="0" y="40"/>
                    </a:cubicBezTo>
                    <a:cubicBezTo>
                      <a:pt x="0" y="36"/>
                      <a:pt x="1" y="33"/>
                      <a:pt x="5" y="31"/>
                    </a:cubicBezTo>
                    <a:cubicBezTo>
                      <a:pt x="10" y="28"/>
                      <a:pt x="14" y="35"/>
                      <a:pt x="19" y="38"/>
                    </a:cubicBezTo>
                    <a:cubicBezTo>
                      <a:pt x="22" y="40"/>
                      <a:pt x="24" y="45"/>
                      <a:pt x="28" y="45"/>
                    </a:cubicBezTo>
                    <a:cubicBezTo>
                      <a:pt x="35" y="46"/>
                      <a:pt x="36" y="37"/>
                      <a:pt x="40" y="32"/>
                    </a:cubicBezTo>
                    <a:cubicBezTo>
                      <a:pt x="45" y="27"/>
                      <a:pt x="47" y="23"/>
                      <a:pt x="53" y="18"/>
                    </a:cubicBezTo>
                    <a:cubicBezTo>
                      <a:pt x="59" y="11"/>
                      <a:pt x="65" y="8"/>
                      <a:pt x="73" y="3"/>
                    </a:cubicBezTo>
                    <a:cubicBezTo>
                      <a:pt x="74" y="2"/>
                      <a:pt x="75" y="0"/>
                      <a:pt x="77" y="0"/>
                    </a:cubicBezTo>
                    <a:cubicBezTo>
                      <a:pt x="80" y="0"/>
                      <a:pt x="81" y="3"/>
                      <a:pt x="83" y="4"/>
                    </a:cubicBezTo>
                    <a:cubicBezTo>
                      <a:pt x="91" y="11"/>
                      <a:pt x="94" y="18"/>
                      <a:pt x="99" y="26"/>
                    </a:cubicBezTo>
                    <a:cubicBezTo>
                      <a:pt x="105" y="35"/>
                      <a:pt x="108" y="40"/>
                      <a:pt x="113" y="49"/>
                    </a:cubicBezTo>
                    <a:cubicBezTo>
                      <a:pt x="119" y="58"/>
                      <a:pt x="127" y="62"/>
                      <a:pt x="128" y="73"/>
                    </a:cubicBezTo>
                    <a:cubicBezTo>
                      <a:pt x="128" y="74"/>
                      <a:pt x="128" y="75"/>
                      <a:pt x="128" y="76"/>
                    </a:cubicBezTo>
                    <a:cubicBezTo>
                      <a:pt x="127" y="82"/>
                      <a:pt x="119" y="82"/>
                      <a:pt x="113" y="81"/>
                    </a:cubicBezTo>
                    <a:cubicBezTo>
                      <a:pt x="103" y="79"/>
                      <a:pt x="106" y="67"/>
                      <a:pt x="101" y="58"/>
                    </a:cubicBezTo>
                    <a:cubicBezTo>
                      <a:pt x="96" y="50"/>
                      <a:pt x="91" y="44"/>
                      <a:pt x="86" y="36"/>
                    </a:cubicBezTo>
                    <a:cubicBezTo>
                      <a:pt x="81" y="28"/>
                      <a:pt x="75" y="23"/>
                      <a:pt x="75" y="14"/>
                    </a:cubicBezTo>
                    <a:cubicBezTo>
                      <a:pt x="75" y="13"/>
                      <a:pt x="75" y="11"/>
                      <a:pt x="75" y="10"/>
                    </a:cubicBezTo>
                    <a:cubicBezTo>
                      <a:pt x="73" y="6"/>
                      <a:pt x="72" y="15"/>
                      <a:pt x="70" y="18"/>
                    </a:cubicBezTo>
                    <a:cubicBezTo>
                      <a:pt x="66" y="23"/>
                      <a:pt x="63" y="27"/>
                      <a:pt x="58" y="32"/>
                    </a:cubicBezTo>
                    <a:cubicBezTo>
                      <a:pt x="53" y="37"/>
                      <a:pt x="49" y="41"/>
                      <a:pt x="42" y="45"/>
                    </a:cubicBezTo>
                    <a:cubicBezTo>
                      <a:pt x="37" y="48"/>
                      <a:pt x="27" y="52"/>
                      <a:pt x="27" y="52"/>
                    </a:cubicBezTo>
                    <a:cubicBezTo>
                      <a:pt x="27" y="52"/>
                      <a:pt x="27" y="52"/>
                      <a:pt x="27" y="52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10" name="Google Shape;410;p56"/>
              <p:cNvSpPr/>
              <p:nvPr/>
            </p:nvSpPr>
            <p:spPr>
              <a:xfrm flipH="1">
                <a:off x="5645825" y="310799"/>
                <a:ext cx="184126" cy="182552"/>
              </a:xfrm>
              <a:custGeom>
                <a:avLst/>
                <a:gdLst/>
                <a:ahLst/>
                <a:cxnLst/>
                <a:rect l="l" t="t" r="r" b="b"/>
                <a:pathLst>
                  <a:path w="86" h="85" extrusionOk="0">
                    <a:moveTo>
                      <a:pt x="56" y="85"/>
                    </a:moveTo>
                    <a:cubicBezTo>
                      <a:pt x="56" y="85"/>
                      <a:pt x="57" y="71"/>
                      <a:pt x="58" y="63"/>
                    </a:cubicBezTo>
                    <a:cubicBezTo>
                      <a:pt x="59" y="53"/>
                      <a:pt x="59" y="45"/>
                      <a:pt x="62" y="35"/>
                    </a:cubicBezTo>
                    <a:cubicBezTo>
                      <a:pt x="62" y="31"/>
                      <a:pt x="66" y="28"/>
                      <a:pt x="64" y="25"/>
                    </a:cubicBezTo>
                    <a:cubicBezTo>
                      <a:pt x="61" y="20"/>
                      <a:pt x="56" y="28"/>
                      <a:pt x="52" y="31"/>
                    </a:cubicBezTo>
                    <a:cubicBezTo>
                      <a:pt x="48" y="35"/>
                      <a:pt x="47" y="39"/>
                      <a:pt x="42" y="42"/>
                    </a:cubicBezTo>
                    <a:cubicBezTo>
                      <a:pt x="37" y="46"/>
                      <a:pt x="34" y="49"/>
                      <a:pt x="28" y="49"/>
                    </a:cubicBezTo>
                    <a:cubicBezTo>
                      <a:pt x="23" y="49"/>
                      <a:pt x="21" y="48"/>
                      <a:pt x="17" y="46"/>
                    </a:cubicBezTo>
                    <a:cubicBezTo>
                      <a:pt x="12" y="43"/>
                      <a:pt x="10" y="40"/>
                      <a:pt x="8" y="35"/>
                    </a:cubicBezTo>
                    <a:cubicBezTo>
                      <a:pt x="5" y="31"/>
                      <a:pt x="0" y="26"/>
                      <a:pt x="2" y="21"/>
                    </a:cubicBezTo>
                    <a:cubicBezTo>
                      <a:pt x="3" y="19"/>
                      <a:pt x="5" y="18"/>
                      <a:pt x="7" y="17"/>
                    </a:cubicBezTo>
                    <a:cubicBezTo>
                      <a:pt x="12" y="14"/>
                      <a:pt x="16" y="21"/>
                      <a:pt x="19" y="26"/>
                    </a:cubicBezTo>
                    <a:cubicBezTo>
                      <a:pt x="22" y="30"/>
                      <a:pt x="23" y="33"/>
                      <a:pt x="24" y="38"/>
                    </a:cubicBezTo>
                    <a:cubicBezTo>
                      <a:pt x="24" y="40"/>
                      <a:pt x="22" y="42"/>
                      <a:pt x="24" y="43"/>
                    </a:cubicBezTo>
                    <a:cubicBezTo>
                      <a:pt x="24" y="43"/>
                      <a:pt x="25" y="43"/>
                      <a:pt x="26" y="43"/>
                    </a:cubicBezTo>
                    <a:cubicBezTo>
                      <a:pt x="28" y="42"/>
                      <a:pt x="26" y="38"/>
                      <a:pt x="26" y="35"/>
                    </a:cubicBezTo>
                    <a:cubicBezTo>
                      <a:pt x="28" y="30"/>
                      <a:pt x="32" y="27"/>
                      <a:pt x="36" y="23"/>
                    </a:cubicBezTo>
                    <a:cubicBezTo>
                      <a:pt x="43" y="17"/>
                      <a:pt x="50" y="17"/>
                      <a:pt x="58" y="11"/>
                    </a:cubicBezTo>
                    <a:cubicBezTo>
                      <a:pt x="60" y="9"/>
                      <a:pt x="62" y="8"/>
                      <a:pt x="64" y="6"/>
                    </a:cubicBezTo>
                    <a:cubicBezTo>
                      <a:pt x="68" y="4"/>
                      <a:pt x="71" y="0"/>
                      <a:pt x="75" y="1"/>
                    </a:cubicBezTo>
                    <a:cubicBezTo>
                      <a:pt x="78" y="2"/>
                      <a:pt x="80" y="4"/>
                      <a:pt x="82" y="7"/>
                    </a:cubicBezTo>
                    <a:cubicBezTo>
                      <a:pt x="86" y="13"/>
                      <a:pt x="83" y="19"/>
                      <a:pt x="83" y="27"/>
                    </a:cubicBezTo>
                    <a:cubicBezTo>
                      <a:pt x="83" y="35"/>
                      <a:pt x="81" y="41"/>
                      <a:pt x="79" y="49"/>
                    </a:cubicBezTo>
                    <a:cubicBezTo>
                      <a:pt x="77" y="59"/>
                      <a:pt x="74" y="65"/>
                      <a:pt x="71" y="74"/>
                    </a:cubicBezTo>
                    <a:cubicBezTo>
                      <a:pt x="70" y="78"/>
                      <a:pt x="67" y="85"/>
                      <a:pt x="67" y="85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11" name="Google Shape;411;p56"/>
              <p:cNvSpPr/>
              <p:nvPr/>
            </p:nvSpPr>
            <p:spPr>
              <a:xfrm flipH="1">
                <a:off x="5504190" y="337553"/>
                <a:ext cx="151078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70" h="85" extrusionOk="0">
                    <a:moveTo>
                      <a:pt x="0" y="78"/>
                    </a:moveTo>
                    <a:cubicBezTo>
                      <a:pt x="0" y="78"/>
                      <a:pt x="5" y="64"/>
                      <a:pt x="9" y="56"/>
                    </a:cubicBezTo>
                    <a:cubicBezTo>
                      <a:pt x="15" y="42"/>
                      <a:pt x="21" y="34"/>
                      <a:pt x="30" y="22"/>
                    </a:cubicBezTo>
                    <a:cubicBezTo>
                      <a:pt x="36" y="15"/>
                      <a:pt x="38" y="7"/>
                      <a:pt x="46" y="3"/>
                    </a:cubicBezTo>
                    <a:cubicBezTo>
                      <a:pt x="49" y="2"/>
                      <a:pt x="51" y="0"/>
                      <a:pt x="53" y="1"/>
                    </a:cubicBezTo>
                    <a:cubicBezTo>
                      <a:pt x="56" y="2"/>
                      <a:pt x="56" y="6"/>
                      <a:pt x="56" y="10"/>
                    </a:cubicBezTo>
                    <a:cubicBezTo>
                      <a:pt x="57" y="14"/>
                      <a:pt x="53" y="18"/>
                      <a:pt x="56" y="21"/>
                    </a:cubicBezTo>
                    <a:cubicBezTo>
                      <a:pt x="57" y="22"/>
                      <a:pt x="58" y="22"/>
                      <a:pt x="59" y="22"/>
                    </a:cubicBezTo>
                    <a:cubicBezTo>
                      <a:pt x="64" y="26"/>
                      <a:pt x="62" y="33"/>
                      <a:pt x="64" y="39"/>
                    </a:cubicBezTo>
                    <a:cubicBezTo>
                      <a:pt x="66" y="45"/>
                      <a:pt x="68" y="49"/>
                      <a:pt x="69" y="55"/>
                    </a:cubicBezTo>
                    <a:cubicBezTo>
                      <a:pt x="69" y="59"/>
                      <a:pt x="70" y="61"/>
                      <a:pt x="69" y="65"/>
                    </a:cubicBezTo>
                    <a:cubicBezTo>
                      <a:pt x="68" y="70"/>
                      <a:pt x="67" y="77"/>
                      <a:pt x="62" y="76"/>
                    </a:cubicBezTo>
                    <a:cubicBezTo>
                      <a:pt x="58" y="76"/>
                      <a:pt x="58" y="71"/>
                      <a:pt x="56" y="68"/>
                    </a:cubicBezTo>
                    <a:cubicBezTo>
                      <a:pt x="52" y="61"/>
                      <a:pt x="54" y="54"/>
                      <a:pt x="52" y="47"/>
                    </a:cubicBezTo>
                    <a:cubicBezTo>
                      <a:pt x="50" y="44"/>
                      <a:pt x="48" y="42"/>
                      <a:pt x="48" y="38"/>
                    </a:cubicBezTo>
                    <a:cubicBezTo>
                      <a:pt x="48" y="36"/>
                      <a:pt x="48" y="35"/>
                      <a:pt x="49" y="33"/>
                    </a:cubicBezTo>
                    <a:cubicBezTo>
                      <a:pt x="50" y="32"/>
                      <a:pt x="52" y="31"/>
                      <a:pt x="51" y="30"/>
                    </a:cubicBezTo>
                    <a:cubicBezTo>
                      <a:pt x="50" y="28"/>
                      <a:pt x="49" y="31"/>
                      <a:pt x="48" y="32"/>
                    </a:cubicBezTo>
                    <a:cubicBezTo>
                      <a:pt x="43" y="37"/>
                      <a:pt x="43" y="43"/>
                      <a:pt x="40" y="48"/>
                    </a:cubicBezTo>
                    <a:cubicBezTo>
                      <a:pt x="36" y="55"/>
                      <a:pt x="32" y="59"/>
                      <a:pt x="28" y="66"/>
                    </a:cubicBezTo>
                    <a:cubicBezTo>
                      <a:pt x="23" y="71"/>
                      <a:pt x="20" y="75"/>
                      <a:pt x="16" y="80"/>
                    </a:cubicBezTo>
                    <a:cubicBezTo>
                      <a:pt x="14" y="82"/>
                      <a:pt x="12" y="85"/>
                      <a:pt x="12" y="85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12" name="Google Shape;412;p56"/>
              <p:cNvSpPr/>
              <p:nvPr/>
            </p:nvSpPr>
            <p:spPr>
              <a:xfrm flipH="1">
                <a:off x="5828377" y="642856"/>
                <a:ext cx="44064" cy="44064"/>
              </a:xfrm>
              <a:custGeom>
                <a:avLst/>
                <a:gdLst/>
                <a:ahLst/>
                <a:cxnLst/>
                <a:rect l="l" t="t" r="r" b="b"/>
                <a:pathLst>
                  <a:path w="21" h="20" extrusionOk="0">
                    <a:moveTo>
                      <a:pt x="8" y="0"/>
                    </a:moveTo>
                    <a:cubicBezTo>
                      <a:pt x="8" y="0"/>
                      <a:pt x="2" y="5"/>
                      <a:pt x="2" y="9"/>
                    </a:cubicBezTo>
                    <a:cubicBezTo>
                      <a:pt x="1" y="12"/>
                      <a:pt x="0" y="16"/>
                      <a:pt x="3" y="18"/>
                    </a:cubicBezTo>
                    <a:cubicBezTo>
                      <a:pt x="6" y="20"/>
                      <a:pt x="10" y="17"/>
                      <a:pt x="14" y="14"/>
                    </a:cubicBezTo>
                    <a:cubicBezTo>
                      <a:pt x="17" y="12"/>
                      <a:pt x="21" y="7"/>
                      <a:pt x="21" y="7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13" name="Google Shape;413;p56"/>
              <p:cNvSpPr/>
              <p:nvPr/>
            </p:nvSpPr>
            <p:spPr>
              <a:xfrm flipH="1">
                <a:off x="5718216" y="701083"/>
                <a:ext cx="56654" cy="40917"/>
              </a:xfrm>
              <a:custGeom>
                <a:avLst/>
                <a:gdLst/>
                <a:ahLst/>
                <a:cxnLst/>
                <a:rect l="l" t="t" r="r" b="b"/>
                <a:pathLst>
                  <a:path w="26" h="19" extrusionOk="0">
                    <a:moveTo>
                      <a:pt x="0" y="0"/>
                    </a:moveTo>
                    <a:cubicBezTo>
                      <a:pt x="0" y="0"/>
                      <a:pt x="1" y="4"/>
                      <a:pt x="2" y="7"/>
                    </a:cubicBezTo>
                    <a:cubicBezTo>
                      <a:pt x="3" y="12"/>
                      <a:pt x="5" y="16"/>
                      <a:pt x="10" y="17"/>
                    </a:cubicBezTo>
                    <a:cubicBezTo>
                      <a:pt x="14" y="19"/>
                      <a:pt x="18" y="19"/>
                      <a:pt x="22" y="16"/>
                    </a:cubicBezTo>
                    <a:cubicBezTo>
                      <a:pt x="24" y="14"/>
                      <a:pt x="24" y="13"/>
                      <a:pt x="25" y="10"/>
                    </a:cubicBezTo>
                    <a:cubicBezTo>
                      <a:pt x="26" y="7"/>
                      <a:pt x="25" y="1"/>
                      <a:pt x="25" y="1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14" name="Google Shape;414;p56"/>
              <p:cNvSpPr/>
              <p:nvPr/>
            </p:nvSpPr>
            <p:spPr>
              <a:xfrm flipH="1">
                <a:off x="5615925" y="683773"/>
                <a:ext cx="51932" cy="48786"/>
              </a:xfrm>
              <a:custGeom>
                <a:avLst/>
                <a:gdLst/>
                <a:ahLst/>
                <a:cxnLst/>
                <a:rect l="l" t="t" r="r" b="b"/>
                <a:pathLst>
                  <a:path w="24" h="22" extrusionOk="0">
                    <a:moveTo>
                      <a:pt x="23" y="0"/>
                    </a:moveTo>
                    <a:cubicBezTo>
                      <a:pt x="23" y="0"/>
                      <a:pt x="23" y="7"/>
                      <a:pt x="23" y="11"/>
                    </a:cubicBezTo>
                    <a:cubicBezTo>
                      <a:pt x="23" y="14"/>
                      <a:pt x="24" y="16"/>
                      <a:pt x="22" y="19"/>
                    </a:cubicBezTo>
                    <a:cubicBezTo>
                      <a:pt x="19" y="22"/>
                      <a:pt x="14" y="21"/>
                      <a:pt x="10" y="20"/>
                    </a:cubicBezTo>
                    <a:cubicBezTo>
                      <a:pt x="7" y="19"/>
                      <a:pt x="5" y="18"/>
                      <a:pt x="3" y="15"/>
                    </a:cubicBezTo>
                    <a:cubicBezTo>
                      <a:pt x="1" y="13"/>
                      <a:pt x="0" y="9"/>
                      <a:pt x="0" y="9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15" name="Google Shape;415;p56"/>
              <p:cNvSpPr/>
              <p:nvPr/>
            </p:nvSpPr>
            <p:spPr>
              <a:xfrm flipH="1">
                <a:off x="5866146" y="675903"/>
                <a:ext cx="160520" cy="110161"/>
              </a:xfrm>
              <a:custGeom>
                <a:avLst/>
                <a:gdLst/>
                <a:ahLst/>
                <a:cxnLst/>
                <a:rect l="l" t="t" r="r" b="b"/>
                <a:pathLst>
                  <a:path w="75" h="51" extrusionOk="0">
                    <a:moveTo>
                      <a:pt x="75" y="9"/>
                    </a:moveTo>
                    <a:cubicBezTo>
                      <a:pt x="75" y="9"/>
                      <a:pt x="59" y="22"/>
                      <a:pt x="48" y="30"/>
                    </a:cubicBezTo>
                    <a:cubicBezTo>
                      <a:pt x="39" y="37"/>
                      <a:pt x="34" y="43"/>
                      <a:pt x="23" y="47"/>
                    </a:cubicBezTo>
                    <a:cubicBezTo>
                      <a:pt x="19" y="49"/>
                      <a:pt x="17" y="50"/>
                      <a:pt x="13" y="50"/>
                    </a:cubicBezTo>
                    <a:cubicBezTo>
                      <a:pt x="9" y="50"/>
                      <a:pt x="4" y="51"/>
                      <a:pt x="2" y="48"/>
                    </a:cubicBezTo>
                    <a:cubicBezTo>
                      <a:pt x="0" y="46"/>
                      <a:pt x="0" y="43"/>
                      <a:pt x="0" y="40"/>
                    </a:cubicBezTo>
                    <a:cubicBezTo>
                      <a:pt x="1" y="30"/>
                      <a:pt x="17" y="33"/>
                      <a:pt x="25" y="27"/>
                    </a:cubicBezTo>
                    <a:cubicBezTo>
                      <a:pt x="30" y="23"/>
                      <a:pt x="32" y="18"/>
                      <a:pt x="38" y="15"/>
                    </a:cubicBezTo>
                    <a:cubicBezTo>
                      <a:pt x="45" y="10"/>
                      <a:pt x="52" y="10"/>
                      <a:pt x="60" y="6"/>
                    </a:cubicBezTo>
                    <a:cubicBezTo>
                      <a:pt x="65" y="4"/>
                      <a:pt x="73" y="0"/>
                      <a:pt x="73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16" name="Google Shape;416;p56"/>
              <p:cNvSpPr/>
              <p:nvPr/>
            </p:nvSpPr>
            <p:spPr>
              <a:xfrm flipH="1">
                <a:off x="5977881" y="789212"/>
                <a:ext cx="55080" cy="203011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3" y="1"/>
                    </a:moveTo>
                    <a:cubicBezTo>
                      <a:pt x="3" y="1"/>
                      <a:pt x="2" y="29"/>
                      <a:pt x="3" y="46"/>
                    </a:cubicBezTo>
                    <a:cubicBezTo>
                      <a:pt x="3" y="60"/>
                      <a:pt x="0" y="70"/>
                      <a:pt x="4" y="84"/>
                    </a:cubicBezTo>
                    <a:cubicBezTo>
                      <a:pt x="5" y="87"/>
                      <a:pt x="4" y="90"/>
                      <a:pt x="7" y="92"/>
                    </a:cubicBezTo>
                    <a:cubicBezTo>
                      <a:pt x="9" y="94"/>
                      <a:pt x="12" y="94"/>
                      <a:pt x="15" y="93"/>
                    </a:cubicBezTo>
                    <a:cubicBezTo>
                      <a:pt x="19" y="91"/>
                      <a:pt x="19" y="87"/>
                      <a:pt x="21" y="82"/>
                    </a:cubicBezTo>
                    <a:cubicBezTo>
                      <a:pt x="26" y="70"/>
                      <a:pt x="20" y="59"/>
                      <a:pt x="20" y="46"/>
                    </a:cubicBezTo>
                    <a:cubicBezTo>
                      <a:pt x="20" y="35"/>
                      <a:pt x="19" y="29"/>
                      <a:pt x="19" y="18"/>
                    </a:cubicBezTo>
                    <a:cubicBezTo>
                      <a:pt x="18" y="12"/>
                      <a:pt x="17" y="0"/>
                      <a:pt x="17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17" name="Google Shape;417;p56"/>
              <p:cNvSpPr/>
              <p:nvPr/>
            </p:nvSpPr>
            <p:spPr>
              <a:xfrm flipH="1">
                <a:off x="5735527" y="742000"/>
                <a:ext cx="141635" cy="155799"/>
              </a:xfrm>
              <a:custGeom>
                <a:avLst/>
                <a:gdLst/>
                <a:ahLst/>
                <a:cxnLst/>
                <a:rect l="l" t="t" r="r" b="b"/>
                <a:pathLst>
                  <a:path w="66" h="72" extrusionOk="0">
                    <a:moveTo>
                      <a:pt x="48" y="0"/>
                    </a:moveTo>
                    <a:cubicBezTo>
                      <a:pt x="48" y="0"/>
                      <a:pt x="34" y="16"/>
                      <a:pt x="26" y="26"/>
                    </a:cubicBezTo>
                    <a:cubicBezTo>
                      <a:pt x="17" y="36"/>
                      <a:pt x="10" y="42"/>
                      <a:pt x="5" y="55"/>
                    </a:cubicBezTo>
                    <a:cubicBezTo>
                      <a:pt x="4" y="58"/>
                      <a:pt x="3" y="61"/>
                      <a:pt x="2" y="64"/>
                    </a:cubicBezTo>
                    <a:cubicBezTo>
                      <a:pt x="2" y="67"/>
                      <a:pt x="0" y="69"/>
                      <a:pt x="2" y="71"/>
                    </a:cubicBezTo>
                    <a:cubicBezTo>
                      <a:pt x="4" y="72"/>
                      <a:pt x="6" y="72"/>
                      <a:pt x="8" y="72"/>
                    </a:cubicBezTo>
                    <a:cubicBezTo>
                      <a:pt x="13" y="72"/>
                      <a:pt x="17" y="72"/>
                      <a:pt x="22" y="70"/>
                    </a:cubicBezTo>
                    <a:cubicBezTo>
                      <a:pt x="32" y="66"/>
                      <a:pt x="33" y="56"/>
                      <a:pt x="40" y="46"/>
                    </a:cubicBezTo>
                    <a:cubicBezTo>
                      <a:pt x="46" y="37"/>
                      <a:pt x="51" y="31"/>
                      <a:pt x="56" y="21"/>
                    </a:cubicBezTo>
                    <a:cubicBezTo>
                      <a:pt x="59" y="16"/>
                      <a:pt x="60" y="12"/>
                      <a:pt x="62" y="7"/>
                    </a:cubicBezTo>
                    <a:cubicBezTo>
                      <a:pt x="63" y="5"/>
                      <a:pt x="66" y="1"/>
                      <a:pt x="66" y="1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18" name="Google Shape;418;p56"/>
              <p:cNvSpPr/>
              <p:nvPr/>
            </p:nvSpPr>
            <p:spPr>
              <a:xfrm flipH="1">
                <a:off x="5781166" y="904094"/>
                <a:ext cx="73965" cy="165242"/>
              </a:xfrm>
              <a:custGeom>
                <a:avLst/>
                <a:gdLst/>
                <a:ahLst/>
                <a:cxnLst/>
                <a:rect l="l" t="t" r="r" b="b"/>
                <a:pathLst>
                  <a:path w="35" h="77" extrusionOk="0">
                    <a:moveTo>
                      <a:pt x="1" y="4"/>
                    </a:moveTo>
                    <a:cubicBezTo>
                      <a:pt x="1" y="4"/>
                      <a:pt x="0" y="29"/>
                      <a:pt x="4" y="43"/>
                    </a:cubicBezTo>
                    <a:cubicBezTo>
                      <a:pt x="7" y="50"/>
                      <a:pt x="9" y="55"/>
                      <a:pt x="12" y="62"/>
                    </a:cubicBezTo>
                    <a:cubicBezTo>
                      <a:pt x="15" y="67"/>
                      <a:pt x="15" y="71"/>
                      <a:pt x="19" y="74"/>
                    </a:cubicBezTo>
                    <a:cubicBezTo>
                      <a:pt x="21" y="75"/>
                      <a:pt x="23" y="77"/>
                      <a:pt x="25" y="77"/>
                    </a:cubicBezTo>
                    <a:cubicBezTo>
                      <a:pt x="27" y="76"/>
                      <a:pt x="28" y="74"/>
                      <a:pt x="30" y="73"/>
                    </a:cubicBezTo>
                    <a:cubicBezTo>
                      <a:pt x="35" y="66"/>
                      <a:pt x="31" y="59"/>
                      <a:pt x="30" y="51"/>
                    </a:cubicBezTo>
                    <a:cubicBezTo>
                      <a:pt x="29" y="43"/>
                      <a:pt x="27" y="38"/>
                      <a:pt x="24" y="29"/>
                    </a:cubicBezTo>
                    <a:cubicBezTo>
                      <a:pt x="21" y="18"/>
                      <a:pt x="15" y="0"/>
                      <a:pt x="15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19" name="Google Shape;419;p56"/>
              <p:cNvSpPr/>
              <p:nvPr/>
            </p:nvSpPr>
            <p:spPr>
              <a:xfrm flipH="1">
                <a:off x="5996766" y="996943"/>
                <a:ext cx="80260" cy="66096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20" y="1"/>
                    </a:moveTo>
                    <a:cubicBezTo>
                      <a:pt x="20" y="1"/>
                      <a:pt x="9" y="7"/>
                      <a:pt x="5" y="14"/>
                    </a:cubicBezTo>
                    <a:cubicBezTo>
                      <a:pt x="3" y="18"/>
                      <a:pt x="0" y="22"/>
                      <a:pt x="2" y="26"/>
                    </a:cubicBezTo>
                    <a:cubicBezTo>
                      <a:pt x="4" y="29"/>
                      <a:pt x="7" y="30"/>
                      <a:pt x="10" y="30"/>
                    </a:cubicBezTo>
                    <a:cubicBezTo>
                      <a:pt x="15" y="31"/>
                      <a:pt x="17" y="25"/>
                      <a:pt x="21" y="21"/>
                    </a:cubicBezTo>
                    <a:cubicBezTo>
                      <a:pt x="26" y="17"/>
                      <a:pt x="31" y="14"/>
                      <a:pt x="34" y="8"/>
                    </a:cubicBezTo>
                    <a:cubicBezTo>
                      <a:pt x="36" y="5"/>
                      <a:pt x="37" y="0"/>
                      <a:pt x="37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20" name="Google Shape;420;p56"/>
              <p:cNvSpPr/>
              <p:nvPr/>
            </p:nvSpPr>
            <p:spPr>
              <a:xfrm flipH="1">
                <a:off x="5793755" y="1074056"/>
                <a:ext cx="66096" cy="51934"/>
              </a:xfrm>
              <a:custGeom>
                <a:avLst/>
                <a:gdLst/>
                <a:ahLst/>
                <a:cxnLst/>
                <a:rect l="l" t="t" r="r" b="b"/>
                <a:pathLst>
                  <a:path w="31" h="24" extrusionOk="0">
                    <a:moveTo>
                      <a:pt x="16" y="2"/>
                    </a:moveTo>
                    <a:cubicBezTo>
                      <a:pt x="16" y="2"/>
                      <a:pt x="2" y="7"/>
                      <a:pt x="0" y="14"/>
                    </a:cubicBezTo>
                    <a:cubicBezTo>
                      <a:pt x="0" y="16"/>
                      <a:pt x="0" y="18"/>
                      <a:pt x="0" y="20"/>
                    </a:cubicBezTo>
                    <a:cubicBezTo>
                      <a:pt x="2" y="24"/>
                      <a:pt x="8" y="22"/>
                      <a:pt x="12" y="21"/>
                    </a:cubicBezTo>
                    <a:cubicBezTo>
                      <a:pt x="18" y="20"/>
                      <a:pt x="23" y="19"/>
                      <a:pt x="26" y="14"/>
                    </a:cubicBezTo>
                    <a:cubicBezTo>
                      <a:pt x="29" y="12"/>
                      <a:pt x="30" y="10"/>
                      <a:pt x="30" y="6"/>
                    </a:cubicBezTo>
                    <a:cubicBezTo>
                      <a:pt x="31" y="4"/>
                      <a:pt x="30" y="0"/>
                      <a:pt x="30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21" name="Google Shape;421;p56"/>
              <p:cNvSpPr/>
              <p:nvPr/>
            </p:nvSpPr>
            <p:spPr>
              <a:xfrm flipH="1">
                <a:off x="5466420" y="724689"/>
                <a:ext cx="166815" cy="10544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9" extrusionOk="0">
                    <a:moveTo>
                      <a:pt x="0" y="7"/>
                    </a:moveTo>
                    <a:cubicBezTo>
                      <a:pt x="0" y="7"/>
                      <a:pt x="13" y="18"/>
                      <a:pt x="22" y="24"/>
                    </a:cubicBezTo>
                    <a:cubicBezTo>
                      <a:pt x="33" y="31"/>
                      <a:pt x="39" y="40"/>
                      <a:pt x="52" y="43"/>
                    </a:cubicBezTo>
                    <a:cubicBezTo>
                      <a:pt x="59" y="45"/>
                      <a:pt x="66" y="49"/>
                      <a:pt x="72" y="44"/>
                    </a:cubicBezTo>
                    <a:cubicBezTo>
                      <a:pt x="76" y="41"/>
                      <a:pt x="78" y="37"/>
                      <a:pt x="78" y="32"/>
                    </a:cubicBezTo>
                    <a:cubicBezTo>
                      <a:pt x="77" y="25"/>
                      <a:pt x="68" y="24"/>
                      <a:pt x="62" y="19"/>
                    </a:cubicBezTo>
                    <a:cubicBezTo>
                      <a:pt x="55" y="14"/>
                      <a:pt x="50" y="11"/>
                      <a:pt x="42" y="8"/>
                    </a:cubicBezTo>
                    <a:cubicBezTo>
                      <a:pt x="33" y="4"/>
                      <a:pt x="26" y="2"/>
                      <a:pt x="16" y="1"/>
                    </a:cubicBezTo>
                    <a:cubicBezTo>
                      <a:pt x="13" y="1"/>
                      <a:pt x="8" y="0"/>
                      <a:pt x="8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22" name="Google Shape;422;p56"/>
              <p:cNvSpPr/>
              <p:nvPr/>
            </p:nvSpPr>
            <p:spPr>
              <a:xfrm flipH="1">
                <a:off x="5460125" y="804949"/>
                <a:ext cx="84981" cy="187274"/>
              </a:xfrm>
              <a:custGeom>
                <a:avLst/>
                <a:gdLst/>
                <a:ahLst/>
                <a:cxnLst/>
                <a:rect l="l" t="t" r="r" b="b"/>
                <a:pathLst>
                  <a:path w="40" h="87" extrusionOk="0">
                    <a:moveTo>
                      <a:pt x="26" y="14"/>
                    </a:moveTo>
                    <a:cubicBezTo>
                      <a:pt x="26" y="14"/>
                      <a:pt x="15" y="35"/>
                      <a:pt x="11" y="48"/>
                    </a:cubicBezTo>
                    <a:cubicBezTo>
                      <a:pt x="7" y="58"/>
                      <a:pt x="3" y="64"/>
                      <a:pt x="3" y="75"/>
                    </a:cubicBezTo>
                    <a:cubicBezTo>
                      <a:pt x="3" y="79"/>
                      <a:pt x="0" y="84"/>
                      <a:pt x="3" y="86"/>
                    </a:cubicBezTo>
                    <a:cubicBezTo>
                      <a:pt x="5" y="87"/>
                      <a:pt x="6" y="87"/>
                      <a:pt x="8" y="87"/>
                    </a:cubicBezTo>
                    <a:cubicBezTo>
                      <a:pt x="11" y="86"/>
                      <a:pt x="13" y="85"/>
                      <a:pt x="16" y="83"/>
                    </a:cubicBezTo>
                    <a:cubicBezTo>
                      <a:pt x="22" y="78"/>
                      <a:pt x="20" y="70"/>
                      <a:pt x="23" y="63"/>
                    </a:cubicBezTo>
                    <a:cubicBezTo>
                      <a:pt x="28" y="47"/>
                      <a:pt x="38" y="38"/>
                      <a:pt x="39" y="22"/>
                    </a:cubicBezTo>
                    <a:cubicBezTo>
                      <a:pt x="40" y="16"/>
                      <a:pt x="40" y="12"/>
                      <a:pt x="39" y="7"/>
                    </a:cubicBezTo>
                    <a:cubicBezTo>
                      <a:pt x="39" y="4"/>
                      <a:pt x="39" y="0"/>
                      <a:pt x="39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23" name="Google Shape;423;p56"/>
              <p:cNvSpPr/>
              <p:nvPr/>
            </p:nvSpPr>
            <p:spPr>
              <a:xfrm flipH="1">
                <a:off x="5467993" y="985928"/>
                <a:ext cx="62949" cy="77113"/>
              </a:xfrm>
              <a:custGeom>
                <a:avLst/>
                <a:gdLst/>
                <a:ahLst/>
                <a:cxnLst/>
                <a:rect l="l" t="t" r="r" b="b"/>
                <a:pathLst>
                  <a:path w="29" h="36" extrusionOk="0">
                    <a:moveTo>
                      <a:pt x="0" y="9"/>
                    </a:moveTo>
                    <a:cubicBezTo>
                      <a:pt x="0" y="9"/>
                      <a:pt x="2" y="19"/>
                      <a:pt x="6" y="24"/>
                    </a:cubicBezTo>
                    <a:cubicBezTo>
                      <a:pt x="11" y="30"/>
                      <a:pt x="18" y="36"/>
                      <a:pt x="24" y="31"/>
                    </a:cubicBezTo>
                    <a:cubicBezTo>
                      <a:pt x="28" y="28"/>
                      <a:pt x="29" y="24"/>
                      <a:pt x="28" y="19"/>
                    </a:cubicBezTo>
                    <a:cubicBezTo>
                      <a:pt x="28" y="12"/>
                      <a:pt x="21" y="10"/>
                      <a:pt x="16" y="5"/>
                    </a:cubicBezTo>
                    <a:cubicBezTo>
                      <a:pt x="15" y="3"/>
                      <a:pt x="12" y="0"/>
                      <a:pt x="12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24" name="Google Shape;424;p56"/>
              <p:cNvSpPr/>
              <p:nvPr/>
            </p:nvSpPr>
            <p:spPr>
              <a:xfrm flipH="1">
                <a:off x="6050358" y="601327"/>
                <a:ext cx="66720" cy="76762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25" name="Google Shape;425;p56"/>
              <p:cNvSpPr/>
              <p:nvPr/>
            </p:nvSpPr>
            <p:spPr>
              <a:xfrm flipH="1">
                <a:off x="6082056" y="632794"/>
                <a:ext cx="26754" cy="26753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426" name="Google Shape;426;p56"/>
            <p:cNvCxnSpPr/>
            <p:nvPr/>
          </p:nvCxnSpPr>
          <p:spPr>
            <a:xfrm>
              <a:off x="9301018" y="4067969"/>
              <a:ext cx="1730816" cy="804437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56"/>
            <p:cNvCxnSpPr/>
            <p:nvPr/>
          </p:nvCxnSpPr>
          <p:spPr>
            <a:xfrm rot="10800000">
              <a:off x="9296400" y="4638675"/>
              <a:ext cx="912345" cy="708414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56"/>
            <p:cNvCxnSpPr/>
            <p:nvPr/>
          </p:nvCxnSpPr>
          <p:spPr>
            <a:xfrm>
              <a:off x="8282560" y="3612843"/>
              <a:ext cx="1023365" cy="47338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56"/>
            <p:cNvCxnSpPr/>
            <p:nvPr/>
          </p:nvCxnSpPr>
          <p:spPr>
            <a:xfrm>
              <a:off x="8153442" y="3785771"/>
              <a:ext cx="1111497" cy="84619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0" name="Google Shape;430;p56"/>
            <p:cNvSpPr/>
            <p:nvPr/>
          </p:nvSpPr>
          <p:spPr>
            <a:xfrm>
              <a:off x="9236364" y="3011055"/>
              <a:ext cx="129309" cy="2373745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31" name="Google Shape;431;p56"/>
            <p:cNvCxnSpPr/>
            <p:nvPr/>
          </p:nvCxnSpPr>
          <p:spPr>
            <a:xfrm flipH="1">
              <a:off x="7748695" y="4067969"/>
              <a:ext cx="1487669" cy="70933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56"/>
            <p:cNvCxnSpPr/>
            <p:nvPr/>
          </p:nvCxnSpPr>
          <p:spPr>
            <a:xfrm flipH="1">
              <a:off x="8336729" y="4638675"/>
              <a:ext cx="899635" cy="65263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56"/>
            <p:cNvCxnSpPr/>
            <p:nvPr/>
          </p:nvCxnSpPr>
          <p:spPr>
            <a:xfrm rot="10800000">
              <a:off x="9353550" y="4562475"/>
              <a:ext cx="855195" cy="805216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56"/>
            <p:cNvCxnSpPr/>
            <p:nvPr/>
          </p:nvCxnSpPr>
          <p:spPr>
            <a:xfrm>
              <a:off x="9365673" y="4216978"/>
              <a:ext cx="1683327" cy="640772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56"/>
            <p:cNvCxnSpPr/>
            <p:nvPr/>
          </p:nvCxnSpPr>
          <p:spPr>
            <a:xfrm rot="10800000">
              <a:off x="8290986" y="3612843"/>
              <a:ext cx="941498" cy="8573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56"/>
            <p:cNvCxnSpPr/>
            <p:nvPr/>
          </p:nvCxnSpPr>
          <p:spPr>
            <a:xfrm rot="10800000">
              <a:off x="8149631" y="3760960"/>
              <a:ext cx="1082853" cy="40586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56"/>
            <p:cNvCxnSpPr>
              <a:endCxn id="400" idx="7"/>
            </p:cNvCxnSpPr>
            <p:nvPr/>
          </p:nvCxnSpPr>
          <p:spPr>
            <a:xfrm flipH="1">
              <a:off x="7705184" y="4166825"/>
              <a:ext cx="1527300" cy="636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56"/>
            <p:cNvCxnSpPr/>
            <p:nvPr/>
          </p:nvCxnSpPr>
          <p:spPr>
            <a:xfrm flipH="1">
              <a:off x="8316265" y="4475001"/>
              <a:ext cx="902813" cy="83047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9" name="Google Shape;439;p56"/>
            <p:cNvSpPr txBox="1"/>
            <p:nvPr/>
          </p:nvSpPr>
          <p:spPr>
            <a:xfrm>
              <a:off x="7575957" y="5396912"/>
              <a:ext cx="1401788" cy="7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物體</a:t>
              </a:r>
              <a:endParaRPr sz="2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0" name="Google Shape;440;p56"/>
            <p:cNvSpPr txBox="1"/>
            <p:nvPr/>
          </p:nvSpPr>
          <p:spPr>
            <a:xfrm>
              <a:off x="10128360" y="5378858"/>
              <a:ext cx="1401788" cy="7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latin typeface="Microsoft JhengHei"/>
                  <a:ea typeface="Microsoft JhengHei"/>
                  <a:cs typeface="Microsoft JhengHei"/>
                  <a:sym typeface="Microsoft JhengHei"/>
                </a:rPr>
                <a:t>虛像</a:t>
              </a:r>
              <a:endParaRPr sz="2800" b="0" i="0" u="none" strike="noStrike" cap="none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41" name="Google Shape;441;p56"/>
            <p:cNvCxnSpPr/>
            <p:nvPr/>
          </p:nvCxnSpPr>
          <p:spPr>
            <a:xfrm flipH="1">
              <a:off x="9648825" y="3686175"/>
              <a:ext cx="132322" cy="400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42" name="Google Shape;442;p56"/>
            <p:cNvSpPr txBox="1"/>
            <p:nvPr/>
          </p:nvSpPr>
          <p:spPr>
            <a:xfrm>
              <a:off x="9572625" y="3102200"/>
              <a:ext cx="2114439" cy="7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事實上，並沒有光線經過這裡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43" name="Google Shape;443;p56"/>
          <p:cNvSpPr txBox="1"/>
          <p:nvPr/>
        </p:nvSpPr>
        <p:spPr>
          <a:xfrm>
            <a:off x="250675" y="1444205"/>
            <a:ext cx="5119901" cy="269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在平面鏡上，當一束平行光束碰到鏡子，光束會被平行地反射出去，此時的成像和眼睛所看到的像相同。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平面鏡成的像所在位置並無實際物體或光線，所以形成的是虛像。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虛像的位置與形狀可以看做是與鏡子所在的平面進行鏡射變換 (Reflection Transformation) 的結果。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二、鏡面反射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49" name="Google Shape;449;p8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50" name="Google Shape;450;p8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1" name="Google Shape;451;p8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2" name="Google Shape;452;p8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3" name="Google Shape;453;p8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54" name="Google Shape;454;p8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55" name="Google Shape;455;p8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6" name="Google Shape;456;p8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7" name="Google Shape;457;p8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58" name="Google Shape;458;p8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59" name="Google Shape;459;p85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（四）等價效果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60" name="Google Shape;460;p85"/>
          <p:cNvGrpSpPr/>
          <p:nvPr/>
        </p:nvGrpSpPr>
        <p:grpSpPr>
          <a:xfrm>
            <a:off x="4051986" y="1120012"/>
            <a:ext cx="4854846" cy="3126062"/>
            <a:chOff x="4814976" y="2018589"/>
            <a:chExt cx="7485472" cy="4819937"/>
          </a:xfrm>
        </p:grpSpPr>
        <p:pic>
          <p:nvPicPr>
            <p:cNvPr id="461" name="Google Shape;461;p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58832" y="2103333"/>
              <a:ext cx="5457815" cy="47351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85"/>
            <p:cNvSpPr txBox="1"/>
            <p:nvPr/>
          </p:nvSpPr>
          <p:spPr>
            <a:xfrm rot="232249">
              <a:off x="8172723" y="2144810"/>
              <a:ext cx="812800" cy="806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鏡子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3" name="Google Shape;463;p85"/>
            <p:cNvSpPr txBox="1"/>
            <p:nvPr/>
          </p:nvSpPr>
          <p:spPr>
            <a:xfrm>
              <a:off x="9928349" y="5623946"/>
              <a:ext cx="1587939" cy="474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實際物件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4" name="Google Shape;464;p85"/>
            <p:cNvSpPr txBox="1"/>
            <p:nvPr/>
          </p:nvSpPr>
          <p:spPr>
            <a:xfrm>
              <a:off x="5267885" y="4390892"/>
              <a:ext cx="1587939" cy="474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鏡像物件</a:t>
              </a:r>
              <a:endParaRPr sz="1400" b="1" i="0" u="none" strike="noStrike" cap="non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5" name="Google Shape;465;p85"/>
            <p:cNvSpPr/>
            <p:nvPr/>
          </p:nvSpPr>
          <p:spPr>
            <a:xfrm>
              <a:off x="11168604" y="2546397"/>
              <a:ext cx="370392" cy="370392"/>
            </a:xfrm>
            <a:prstGeom prst="ellipse">
              <a:avLst/>
            </a:pr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6" name="Google Shape;466;p85"/>
            <p:cNvSpPr/>
            <p:nvPr/>
          </p:nvSpPr>
          <p:spPr>
            <a:xfrm>
              <a:off x="6488865" y="2018589"/>
              <a:ext cx="370392" cy="370392"/>
            </a:xfrm>
            <a:prstGeom prst="ellipse">
              <a:avLst/>
            </a:pr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7" name="Google Shape;467;p85"/>
            <p:cNvSpPr txBox="1"/>
            <p:nvPr/>
          </p:nvSpPr>
          <p:spPr>
            <a:xfrm>
              <a:off x="10712509" y="2962894"/>
              <a:ext cx="1587939" cy="474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實際光源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8" name="Google Shape;468;p85"/>
            <p:cNvSpPr txBox="1"/>
            <p:nvPr/>
          </p:nvSpPr>
          <p:spPr>
            <a:xfrm>
              <a:off x="5558832" y="2375906"/>
              <a:ext cx="1587939" cy="474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A5A5A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鏡像光源</a:t>
              </a:r>
              <a:endParaRPr sz="1400" b="0" i="0" u="none" strike="noStrike" cap="non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69" name="Google Shape;469;p85"/>
            <p:cNvCxnSpPr/>
            <p:nvPr/>
          </p:nvCxnSpPr>
          <p:spPr>
            <a:xfrm rot="10800000" flipH="1">
              <a:off x="6352801" y="6011873"/>
              <a:ext cx="896286" cy="13854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0" name="Google Shape;470;p85"/>
            <p:cNvCxnSpPr/>
            <p:nvPr/>
          </p:nvCxnSpPr>
          <p:spPr>
            <a:xfrm flipH="1">
              <a:off x="6078019" y="6106956"/>
              <a:ext cx="547657" cy="869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1" name="Google Shape;471;p85"/>
            <p:cNvSpPr txBox="1"/>
            <p:nvPr/>
          </p:nvSpPr>
          <p:spPr>
            <a:xfrm>
              <a:off x="5045733" y="5965752"/>
              <a:ext cx="1587939" cy="379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鏡像影子</a:t>
              </a:r>
              <a:endParaRPr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72" name="Google Shape;472;p85"/>
            <p:cNvCxnSpPr/>
            <p:nvPr/>
          </p:nvCxnSpPr>
          <p:spPr>
            <a:xfrm rot="10800000" flipH="1">
              <a:off x="7334699" y="6448980"/>
              <a:ext cx="896286" cy="13854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3" name="Google Shape;473;p85"/>
            <p:cNvCxnSpPr/>
            <p:nvPr/>
          </p:nvCxnSpPr>
          <p:spPr>
            <a:xfrm flipH="1">
              <a:off x="7059917" y="6544063"/>
              <a:ext cx="547657" cy="869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4" name="Google Shape;474;p85"/>
            <p:cNvSpPr txBox="1"/>
            <p:nvPr/>
          </p:nvSpPr>
          <p:spPr>
            <a:xfrm>
              <a:off x="6019636" y="6402139"/>
              <a:ext cx="1587939" cy="379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實際影子</a:t>
              </a:r>
              <a:endParaRPr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5" name="Google Shape;475;p85"/>
            <p:cNvSpPr txBox="1"/>
            <p:nvPr/>
          </p:nvSpPr>
          <p:spPr>
            <a:xfrm>
              <a:off x="10429169" y="4423180"/>
              <a:ext cx="1859083" cy="1138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世界坐標系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World Space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6" name="Google Shape;476;p85"/>
            <p:cNvSpPr txBox="1"/>
            <p:nvPr/>
          </p:nvSpPr>
          <p:spPr>
            <a:xfrm>
              <a:off x="4814976" y="3161174"/>
              <a:ext cx="2331793" cy="1138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鏡像坐標系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Reflected Spac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e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77" name="Google Shape;477;p85"/>
          <p:cNvSpPr txBox="1"/>
          <p:nvPr/>
        </p:nvSpPr>
        <p:spPr>
          <a:xfrm>
            <a:off x="279900" y="2113890"/>
            <a:ext cx="4158900" cy="21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影像被以鏡子為平面鏡射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鏡子是一個透明的窗口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只能透過這個窗口看見鏡射像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8" name="Google Shape;478;p85"/>
          <p:cNvSpPr txBox="1"/>
          <p:nvPr/>
        </p:nvSpPr>
        <p:spPr>
          <a:xfrm>
            <a:off x="279900" y="1423140"/>
            <a:ext cx="4158900" cy="21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畫一個左右相反的物體，在圖學上的效果看起來是等價的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二、鏡面反射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84" name="Google Shape;484;p8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85" name="Google Shape;485;p8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6" name="Google Shape;486;p8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7" name="Google Shape;487;p8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8" name="Google Shape;488;p8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89" name="Google Shape;489;p8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90" name="Google Shape;490;p8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1" name="Google Shape;491;p8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2" name="Google Shape;492;p8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93" name="Google Shape;493;p8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（四）等價效果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5" name="Google Shape;495;p86"/>
          <p:cNvSpPr/>
          <p:nvPr/>
        </p:nvSpPr>
        <p:spPr>
          <a:xfrm>
            <a:off x="938763" y="1466606"/>
            <a:ext cx="1249680" cy="432048"/>
          </a:xfrm>
          <a:prstGeom prst="rect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實作方法1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6" name="Google Shape;496;p86"/>
          <p:cNvSpPr/>
          <p:nvPr/>
        </p:nvSpPr>
        <p:spPr>
          <a:xfrm>
            <a:off x="2243306" y="1390242"/>
            <a:ext cx="616917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將場景從世界坐標系 (Word Space) 鏡射到鏡射坐標系 (Reflected space) 繪製後再與無鏡射的正常場景利用Blend合併。 </a:t>
            </a:r>
            <a:endParaRPr/>
          </a:p>
        </p:txBody>
      </p:sp>
      <p:grpSp>
        <p:nvGrpSpPr>
          <p:cNvPr id="497" name="Google Shape;497;p86"/>
          <p:cNvGrpSpPr/>
          <p:nvPr/>
        </p:nvGrpSpPr>
        <p:grpSpPr>
          <a:xfrm>
            <a:off x="2243307" y="2221538"/>
            <a:ext cx="4814570" cy="2707324"/>
            <a:chOff x="3319138" y="3135221"/>
            <a:chExt cx="6382710" cy="3589120"/>
          </a:xfrm>
        </p:grpSpPr>
        <p:pic>
          <p:nvPicPr>
            <p:cNvPr id="498" name="Google Shape;498;p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91467" y="3265330"/>
              <a:ext cx="3830147" cy="33699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86"/>
            <p:cNvSpPr txBox="1"/>
            <p:nvPr/>
          </p:nvSpPr>
          <p:spPr>
            <a:xfrm rot="232249">
              <a:off x="5825825" y="3153497"/>
              <a:ext cx="570401" cy="856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鏡子</a:t>
              </a: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0" name="Google Shape;500;p86"/>
            <p:cNvSpPr txBox="1"/>
            <p:nvPr/>
          </p:nvSpPr>
          <p:spPr>
            <a:xfrm>
              <a:off x="7057876" y="5770919"/>
              <a:ext cx="1114372" cy="346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實際物件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1" name="Google Shape;501;p86"/>
            <p:cNvSpPr txBox="1"/>
            <p:nvPr/>
          </p:nvSpPr>
          <p:spPr>
            <a:xfrm>
              <a:off x="3659732" y="4923849"/>
              <a:ext cx="1114372" cy="346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鏡像物件</a:t>
              </a:r>
              <a:endParaRPr sz="1100" b="1" i="0" u="none" strike="noStrike" cap="non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2" name="Google Shape;502;p86"/>
            <p:cNvSpPr/>
            <p:nvPr/>
          </p:nvSpPr>
          <p:spPr>
            <a:xfrm>
              <a:off x="7928253" y="3580654"/>
              <a:ext cx="259931" cy="263605"/>
            </a:xfrm>
            <a:prstGeom prst="ellipse">
              <a:avLst/>
            </a:pr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3" name="Google Shape;503;p86"/>
            <p:cNvSpPr/>
            <p:nvPr/>
          </p:nvSpPr>
          <p:spPr>
            <a:xfrm>
              <a:off x="4644139" y="3205018"/>
              <a:ext cx="259931" cy="263605"/>
            </a:xfrm>
            <a:prstGeom prst="ellipse">
              <a:avLst/>
            </a:pr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4" name="Google Shape;504;p86"/>
            <p:cNvSpPr txBox="1"/>
            <p:nvPr/>
          </p:nvSpPr>
          <p:spPr>
            <a:xfrm>
              <a:off x="7608179" y="3877072"/>
              <a:ext cx="1114372" cy="346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實際光源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5" name="Google Shape;505;p86"/>
            <p:cNvSpPr txBox="1"/>
            <p:nvPr/>
          </p:nvSpPr>
          <p:spPr>
            <a:xfrm>
              <a:off x="3991466" y="3459316"/>
              <a:ext cx="1114372" cy="346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A5A5A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鏡像光源</a:t>
              </a:r>
              <a:endParaRPr sz="1100" b="0" i="0" u="none" strike="noStrike" cap="non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06" name="Google Shape;506;p86"/>
            <p:cNvCxnSpPr/>
            <p:nvPr/>
          </p:nvCxnSpPr>
          <p:spPr>
            <a:xfrm rot="10800000" flipH="1">
              <a:off x="4548653" y="6047004"/>
              <a:ext cx="628989" cy="9860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7" name="Google Shape;507;p86"/>
            <p:cNvCxnSpPr/>
            <p:nvPr/>
          </p:nvCxnSpPr>
          <p:spPr>
            <a:xfrm flipH="1">
              <a:off x="4355818" y="6114674"/>
              <a:ext cx="384331" cy="618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08" name="Google Shape;508;p86"/>
            <p:cNvSpPr txBox="1"/>
            <p:nvPr/>
          </p:nvSpPr>
          <p:spPr>
            <a:xfrm>
              <a:off x="3319138" y="6014181"/>
              <a:ext cx="1114372" cy="346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鏡像影子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09" name="Google Shape;509;p86"/>
            <p:cNvCxnSpPr/>
            <p:nvPr/>
          </p:nvCxnSpPr>
          <p:spPr>
            <a:xfrm rot="10800000" flipH="1">
              <a:off x="5237723" y="6358089"/>
              <a:ext cx="628989" cy="9860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0" name="Google Shape;510;p86"/>
            <p:cNvCxnSpPr/>
            <p:nvPr/>
          </p:nvCxnSpPr>
          <p:spPr>
            <a:xfrm flipH="1">
              <a:off x="5044888" y="6425759"/>
              <a:ext cx="384331" cy="618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11" name="Google Shape;511;p86"/>
            <p:cNvSpPr txBox="1"/>
            <p:nvPr/>
          </p:nvSpPr>
          <p:spPr>
            <a:xfrm>
              <a:off x="4008188" y="6377523"/>
              <a:ext cx="1114372" cy="346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實際影子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2" name="Google Shape;512;p86"/>
            <p:cNvSpPr txBox="1"/>
            <p:nvPr/>
          </p:nvSpPr>
          <p:spPr>
            <a:xfrm>
              <a:off x="7409337" y="4916345"/>
              <a:ext cx="2292511" cy="571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世界坐標系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World Space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3" name="Google Shape;513;p86"/>
            <p:cNvSpPr txBox="1"/>
            <p:nvPr/>
          </p:nvSpPr>
          <p:spPr>
            <a:xfrm>
              <a:off x="3469449" y="4018186"/>
              <a:ext cx="1636389" cy="571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鏡像坐標系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Reflected Spac</a:t>
              </a:r>
              <a:r>
                <a:rPr lang="en-US"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e</a:t>
              </a: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二、鏡面反射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519" name="Google Shape;519;p8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20" name="Google Shape;520;p8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1" name="Google Shape;521;p8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2" name="Google Shape;522;p8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3" name="Google Shape;523;p8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24" name="Google Shape;524;p8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25" name="Google Shape;525;p8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6" name="Google Shape;526;p8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7" name="Google Shape;527;p8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28" name="Google Shape;528;p8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29" name="Google Shape;529;p87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（四）等價效果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0" name="Google Shape;530;p87"/>
          <p:cNvSpPr/>
          <p:nvPr/>
        </p:nvSpPr>
        <p:spPr>
          <a:xfrm>
            <a:off x="938763" y="1466606"/>
            <a:ext cx="1249680" cy="432048"/>
          </a:xfrm>
          <a:prstGeom prst="rect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實作方法2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1" name="Google Shape;531;p87"/>
          <p:cNvSpPr/>
          <p:nvPr/>
        </p:nvSpPr>
        <p:spPr>
          <a:xfrm>
            <a:off x="2243305" y="1513353"/>
            <a:ext cx="56814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將攝影機移動到鏡射位置畫一遍，然後移回原位再畫一遍</a:t>
            </a:r>
            <a:endParaRPr/>
          </a:p>
        </p:txBody>
      </p:sp>
      <p:grpSp>
        <p:nvGrpSpPr>
          <p:cNvPr id="532" name="Google Shape;532;p87"/>
          <p:cNvGrpSpPr/>
          <p:nvPr/>
        </p:nvGrpSpPr>
        <p:grpSpPr>
          <a:xfrm>
            <a:off x="3374015" y="2081028"/>
            <a:ext cx="1883596" cy="2773214"/>
            <a:chOff x="4741363" y="2491548"/>
            <a:chExt cx="2726692" cy="4014503"/>
          </a:xfrm>
        </p:grpSpPr>
        <p:cxnSp>
          <p:nvCxnSpPr>
            <p:cNvPr id="533" name="Google Shape;533;p87"/>
            <p:cNvCxnSpPr/>
            <p:nvPr/>
          </p:nvCxnSpPr>
          <p:spPr>
            <a:xfrm>
              <a:off x="6130171" y="2491548"/>
              <a:ext cx="0" cy="396044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4" name="Google Shape;534;p87"/>
            <p:cNvCxnSpPr/>
            <p:nvPr/>
          </p:nvCxnSpPr>
          <p:spPr>
            <a:xfrm rot="10800000">
              <a:off x="5847287" y="5214000"/>
              <a:ext cx="532055" cy="10235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535" name="Google Shape;535;p87"/>
            <p:cNvCxnSpPr/>
            <p:nvPr/>
          </p:nvCxnSpPr>
          <p:spPr>
            <a:xfrm rot="10800000">
              <a:off x="5976110" y="4003716"/>
              <a:ext cx="669046" cy="1169761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536" name="Google Shape;536;p87"/>
            <p:cNvCxnSpPr/>
            <p:nvPr/>
          </p:nvCxnSpPr>
          <p:spPr>
            <a:xfrm rot="10800000">
              <a:off x="6130171" y="4939820"/>
              <a:ext cx="504056" cy="289318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87"/>
            <p:cNvCxnSpPr/>
            <p:nvPr/>
          </p:nvCxnSpPr>
          <p:spPr>
            <a:xfrm rot="10800000">
              <a:off x="6130171" y="3283636"/>
              <a:ext cx="626981" cy="189458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38" name="Google Shape;538;p8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82099" y="5146835"/>
              <a:ext cx="164606" cy="16460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9" name="Google Shape;539;p87"/>
            <p:cNvCxnSpPr>
              <a:stCxn id="538" idx="0"/>
            </p:cNvCxnSpPr>
            <p:nvPr/>
          </p:nvCxnSpPr>
          <p:spPr>
            <a:xfrm rot="10800000" flipH="1">
              <a:off x="5564402" y="4939835"/>
              <a:ext cx="565800" cy="20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87"/>
            <p:cNvCxnSpPr>
              <a:stCxn id="538" idx="0"/>
            </p:cNvCxnSpPr>
            <p:nvPr/>
          </p:nvCxnSpPr>
          <p:spPr>
            <a:xfrm rot="10800000" flipH="1">
              <a:off x="5564402" y="3283535"/>
              <a:ext cx="565800" cy="1863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87"/>
            <p:cNvCxnSpPr/>
            <p:nvPr/>
          </p:nvCxnSpPr>
          <p:spPr>
            <a:xfrm rot="10800000" flipH="1">
              <a:off x="5570022" y="4003716"/>
              <a:ext cx="812177" cy="1153414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lgDash"/>
              <a:round/>
              <a:headEnd type="none" w="sm" len="sm"/>
              <a:tailEnd type="stealth" w="med" len="med"/>
            </a:ln>
          </p:spPr>
        </p:cxnSp>
        <p:sp>
          <p:nvSpPr>
            <p:cNvPr id="542" name="Google Shape;542;p87"/>
            <p:cNvSpPr txBox="1"/>
            <p:nvPr/>
          </p:nvSpPr>
          <p:spPr>
            <a:xfrm>
              <a:off x="5691589" y="6198274"/>
              <a:ext cx="72327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鏡射面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43" name="Google Shape;543;p87"/>
            <p:cNvCxnSpPr/>
            <p:nvPr/>
          </p:nvCxnSpPr>
          <p:spPr>
            <a:xfrm>
              <a:off x="6130171" y="3283636"/>
              <a:ext cx="0" cy="1656184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grpSp>
          <p:nvGrpSpPr>
            <p:cNvPr id="544" name="Google Shape;544;p87"/>
            <p:cNvGrpSpPr/>
            <p:nvPr/>
          </p:nvGrpSpPr>
          <p:grpSpPr>
            <a:xfrm rot="-3224164">
              <a:off x="4874390" y="4982491"/>
              <a:ext cx="743614" cy="706705"/>
              <a:chOff x="1667164" y="3636283"/>
              <a:chExt cx="771237" cy="732957"/>
            </a:xfrm>
          </p:grpSpPr>
          <p:sp>
            <p:nvSpPr>
              <p:cNvPr id="545" name="Google Shape;545;p87"/>
              <p:cNvSpPr/>
              <p:nvPr/>
            </p:nvSpPr>
            <p:spPr>
              <a:xfrm>
                <a:off x="1671783" y="3962840"/>
                <a:ext cx="581891" cy="387927"/>
              </a:xfrm>
              <a:prstGeom prst="rect">
                <a:avLst/>
              </a:prstGeom>
              <a:solidFill>
                <a:srgbClr val="B7CCE4"/>
              </a:solidFill>
              <a:ln w="19050" cap="flat" cmpd="sng">
                <a:solidFill>
                  <a:srgbClr val="395E89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46" name="Google Shape;546;p87"/>
              <p:cNvSpPr/>
              <p:nvPr/>
            </p:nvSpPr>
            <p:spPr>
              <a:xfrm rot="-5400000">
                <a:off x="2142838" y="4073676"/>
                <a:ext cx="406400" cy="184727"/>
              </a:xfrm>
              <a:prstGeom prst="trapezoid">
                <a:avLst>
                  <a:gd name="adj" fmla="val 38794"/>
                </a:avLst>
              </a:prstGeom>
              <a:solidFill>
                <a:srgbClr val="B7CCE4"/>
              </a:solidFill>
              <a:ln w="19050" cap="flat" cmpd="sng">
                <a:solidFill>
                  <a:srgbClr val="395E89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47" name="Google Shape;547;p87"/>
              <p:cNvSpPr/>
              <p:nvPr/>
            </p:nvSpPr>
            <p:spPr>
              <a:xfrm>
                <a:off x="1667164" y="3636284"/>
                <a:ext cx="326665" cy="326665"/>
              </a:xfrm>
              <a:prstGeom prst="ellipse">
                <a:avLst/>
              </a:prstGeom>
              <a:solidFill>
                <a:srgbClr val="B7CCE4"/>
              </a:solidFill>
              <a:ln w="19050" cap="flat" cmpd="sng">
                <a:solidFill>
                  <a:srgbClr val="395E89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48" name="Google Shape;548;p87"/>
              <p:cNvSpPr/>
              <p:nvPr/>
            </p:nvSpPr>
            <p:spPr>
              <a:xfrm>
                <a:off x="1988128" y="3636283"/>
                <a:ext cx="326665" cy="326665"/>
              </a:xfrm>
              <a:prstGeom prst="ellipse">
                <a:avLst/>
              </a:prstGeom>
              <a:solidFill>
                <a:srgbClr val="B7CCE4"/>
              </a:solidFill>
              <a:ln w="19050" cap="flat" cmpd="sng">
                <a:solidFill>
                  <a:srgbClr val="395E89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549" name="Google Shape;549;p87"/>
            <p:cNvGrpSpPr/>
            <p:nvPr/>
          </p:nvGrpSpPr>
          <p:grpSpPr>
            <a:xfrm rot="3547803" flipH="1">
              <a:off x="6597964" y="5068075"/>
              <a:ext cx="648424" cy="616240"/>
              <a:chOff x="1667164" y="3636283"/>
              <a:chExt cx="771237" cy="732957"/>
            </a:xfrm>
          </p:grpSpPr>
          <p:sp>
            <p:nvSpPr>
              <p:cNvPr id="550" name="Google Shape;550;p87"/>
              <p:cNvSpPr/>
              <p:nvPr/>
            </p:nvSpPr>
            <p:spPr>
              <a:xfrm>
                <a:off x="1671783" y="3962840"/>
                <a:ext cx="581891" cy="387927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51" name="Google Shape;551;p87"/>
              <p:cNvSpPr/>
              <p:nvPr/>
            </p:nvSpPr>
            <p:spPr>
              <a:xfrm rot="-5400000">
                <a:off x="2142838" y="4073676"/>
                <a:ext cx="406400" cy="184727"/>
              </a:xfrm>
              <a:prstGeom prst="trapezoid">
                <a:avLst>
                  <a:gd name="adj" fmla="val 38794"/>
                </a:avLst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52" name="Google Shape;552;p87"/>
              <p:cNvSpPr/>
              <p:nvPr/>
            </p:nvSpPr>
            <p:spPr>
              <a:xfrm>
                <a:off x="1667164" y="3636284"/>
                <a:ext cx="326665" cy="3266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53" name="Google Shape;553;p87"/>
              <p:cNvSpPr/>
              <p:nvPr/>
            </p:nvSpPr>
            <p:spPr>
              <a:xfrm>
                <a:off x="1988128" y="3636283"/>
                <a:ext cx="326665" cy="3266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554" name="Google Shape;554;p87"/>
            <p:cNvGrpSpPr/>
            <p:nvPr/>
          </p:nvGrpSpPr>
          <p:grpSpPr>
            <a:xfrm flipH="1">
              <a:off x="6443661" y="3670632"/>
              <a:ext cx="1024394" cy="623545"/>
              <a:chOff x="5109185" y="310799"/>
              <a:chExt cx="1339240" cy="815191"/>
            </a:xfrm>
          </p:grpSpPr>
          <p:sp>
            <p:nvSpPr>
              <p:cNvPr id="555" name="Google Shape;555;p87"/>
              <p:cNvSpPr/>
              <p:nvPr/>
            </p:nvSpPr>
            <p:spPr>
              <a:xfrm flipH="1">
                <a:off x="5109185" y="413092"/>
                <a:ext cx="451659" cy="32733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52" extrusionOk="0">
                    <a:moveTo>
                      <a:pt x="5" y="120"/>
                    </a:moveTo>
                    <a:cubicBezTo>
                      <a:pt x="5" y="120"/>
                      <a:pt x="27" y="133"/>
                      <a:pt x="42" y="139"/>
                    </a:cubicBezTo>
                    <a:cubicBezTo>
                      <a:pt x="68" y="149"/>
                      <a:pt x="89" y="149"/>
                      <a:pt x="117" y="149"/>
                    </a:cubicBezTo>
                    <a:cubicBezTo>
                      <a:pt x="138" y="149"/>
                      <a:pt x="154" y="152"/>
                      <a:pt x="174" y="143"/>
                    </a:cubicBezTo>
                    <a:cubicBezTo>
                      <a:pt x="185" y="138"/>
                      <a:pt x="195" y="134"/>
                      <a:pt x="202" y="123"/>
                    </a:cubicBezTo>
                    <a:cubicBezTo>
                      <a:pt x="211" y="109"/>
                      <a:pt x="207" y="94"/>
                      <a:pt x="202" y="78"/>
                    </a:cubicBezTo>
                    <a:cubicBezTo>
                      <a:pt x="196" y="57"/>
                      <a:pt x="183" y="46"/>
                      <a:pt x="166" y="31"/>
                    </a:cubicBezTo>
                    <a:cubicBezTo>
                      <a:pt x="154" y="22"/>
                      <a:pt x="146" y="16"/>
                      <a:pt x="132" y="11"/>
                    </a:cubicBezTo>
                    <a:cubicBezTo>
                      <a:pt x="109" y="2"/>
                      <a:pt x="90" y="0"/>
                      <a:pt x="66" y="6"/>
                    </a:cubicBezTo>
                    <a:cubicBezTo>
                      <a:pt x="48" y="11"/>
                      <a:pt x="36" y="16"/>
                      <a:pt x="23" y="30"/>
                    </a:cubicBezTo>
                    <a:cubicBezTo>
                      <a:pt x="11" y="43"/>
                      <a:pt x="8" y="56"/>
                      <a:pt x="3" y="73"/>
                    </a:cubicBezTo>
                    <a:cubicBezTo>
                      <a:pt x="2" y="77"/>
                      <a:pt x="0" y="83"/>
                      <a:pt x="0" y="83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56" name="Google Shape;556;p87"/>
              <p:cNvSpPr/>
              <p:nvPr/>
            </p:nvSpPr>
            <p:spPr>
              <a:xfrm flipH="1">
                <a:off x="5534091" y="586202"/>
                <a:ext cx="67670" cy="73966"/>
              </a:xfrm>
              <a:custGeom>
                <a:avLst/>
                <a:gdLst/>
                <a:ahLst/>
                <a:cxnLst/>
                <a:rect l="l" t="t" r="r" b="b"/>
                <a:pathLst>
                  <a:path w="31" h="35" extrusionOk="0">
                    <a:moveTo>
                      <a:pt x="9" y="7"/>
                    </a:moveTo>
                    <a:cubicBezTo>
                      <a:pt x="9" y="7"/>
                      <a:pt x="19" y="0"/>
                      <a:pt x="25" y="3"/>
                    </a:cubicBezTo>
                    <a:cubicBezTo>
                      <a:pt x="29" y="6"/>
                      <a:pt x="31" y="11"/>
                      <a:pt x="31" y="16"/>
                    </a:cubicBezTo>
                    <a:cubicBezTo>
                      <a:pt x="31" y="22"/>
                      <a:pt x="28" y="26"/>
                      <a:pt x="24" y="29"/>
                    </a:cubicBezTo>
                    <a:cubicBezTo>
                      <a:pt x="20" y="33"/>
                      <a:pt x="16" y="34"/>
                      <a:pt x="11" y="35"/>
                    </a:cubicBezTo>
                    <a:cubicBezTo>
                      <a:pt x="7" y="35"/>
                      <a:pt x="0" y="35"/>
                      <a:pt x="0" y="35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57" name="Google Shape;557;p87"/>
              <p:cNvSpPr/>
              <p:nvPr/>
            </p:nvSpPr>
            <p:spPr>
              <a:xfrm flipH="1">
                <a:off x="5578154" y="488631"/>
                <a:ext cx="292713" cy="21560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0" extrusionOk="0">
                    <a:moveTo>
                      <a:pt x="0" y="44"/>
                    </a:moveTo>
                    <a:cubicBezTo>
                      <a:pt x="0" y="44"/>
                      <a:pt x="3" y="87"/>
                      <a:pt x="64" y="98"/>
                    </a:cubicBezTo>
                    <a:cubicBezTo>
                      <a:pt x="85" y="100"/>
                      <a:pt x="105" y="98"/>
                      <a:pt x="120" y="83"/>
                    </a:cubicBezTo>
                    <a:cubicBezTo>
                      <a:pt x="129" y="74"/>
                      <a:pt x="137" y="65"/>
                      <a:pt x="136" y="52"/>
                    </a:cubicBezTo>
                    <a:cubicBezTo>
                      <a:pt x="135" y="44"/>
                      <a:pt x="131" y="38"/>
                      <a:pt x="125" y="32"/>
                    </a:cubicBezTo>
                    <a:cubicBezTo>
                      <a:pt x="117" y="21"/>
                      <a:pt x="108" y="17"/>
                      <a:pt x="96" y="12"/>
                    </a:cubicBezTo>
                    <a:cubicBezTo>
                      <a:pt x="81" y="6"/>
                      <a:pt x="70" y="6"/>
                      <a:pt x="55" y="5"/>
                    </a:cubicBezTo>
                    <a:cubicBezTo>
                      <a:pt x="40" y="4"/>
                      <a:pt x="29" y="0"/>
                      <a:pt x="16" y="5"/>
                    </a:cubicBezTo>
                    <a:cubicBezTo>
                      <a:pt x="12" y="7"/>
                      <a:pt x="6" y="10"/>
                      <a:pt x="6" y="1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58" name="Google Shape;558;p87"/>
              <p:cNvSpPr/>
              <p:nvPr/>
            </p:nvSpPr>
            <p:spPr>
              <a:xfrm flipH="1">
                <a:off x="5840967" y="513810"/>
                <a:ext cx="42490" cy="67671"/>
              </a:xfrm>
              <a:custGeom>
                <a:avLst/>
                <a:gdLst/>
                <a:ahLst/>
                <a:cxnLst/>
                <a:rect l="l" t="t" r="r" b="b"/>
                <a:pathLst>
                  <a:path w="20" h="31" extrusionOk="0">
                    <a:moveTo>
                      <a:pt x="1" y="31"/>
                    </a:moveTo>
                    <a:cubicBezTo>
                      <a:pt x="1" y="31"/>
                      <a:pt x="11" y="28"/>
                      <a:pt x="14" y="24"/>
                    </a:cubicBezTo>
                    <a:cubicBezTo>
                      <a:pt x="18" y="19"/>
                      <a:pt x="20" y="12"/>
                      <a:pt x="17" y="7"/>
                    </a:cubicBezTo>
                    <a:cubicBezTo>
                      <a:pt x="14" y="3"/>
                      <a:pt x="11" y="1"/>
                      <a:pt x="6" y="0"/>
                    </a:cubicBezTo>
                    <a:cubicBezTo>
                      <a:pt x="4" y="0"/>
                      <a:pt x="0" y="1"/>
                      <a:pt x="0" y="1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59" name="Google Shape;559;p87"/>
              <p:cNvSpPr/>
              <p:nvPr/>
            </p:nvSpPr>
            <p:spPr>
              <a:xfrm flipH="1">
                <a:off x="5878737" y="463451"/>
                <a:ext cx="284844" cy="247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15" extrusionOk="0">
                    <a:moveTo>
                      <a:pt x="22" y="114"/>
                    </a:moveTo>
                    <a:cubicBezTo>
                      <a:pt x="22" y="114"/>
                      <a:pt x="41" y="115"/>
                      <a:pt x="52" y="114"/>
                    </a:cubicBezTo>
                    <a:cubicBezTo>
                      <a:pt x="71" y="111"/>
                      <a:pt x="85" y="108"/>
                      <a:pt x="101" y="96"/>
                    </a:cubicBezTo>
                    <a:cubicBezTo>
                      <a:pt x="115" y="86"/>
                      <a:pt x="125" y="77"/>
                      <a:pt x="129" y="60"/>
                    </a:cubicBezTo>
                    <a:cubicBezTo>
                      <a:pt x="132" y="47"/>
                      <a:pt x="133" y="35"/>
                      <a:pt x="126" y="24"/>
                    </a:cubicBezTo>
                    <a:cubicBezTo>
                      <a:pt x="120" y="15"/>
                      <a:pt x="114" y="11"/>
                      <a:pt x="105" y="7"/>
                    </a:cubicBezTo>
                    <a:cubicBezTo>
                      <a:pt x="89" y="0"/>
                      <a:pt x="75" y="8"/>
                      <a:pt x="59" y="14"/>
                    </a:cubicBezTo>
                    <a:cubicBezTo>
                      <a:pt x="44" y="20"/>
                      <a:pt x="34" y="26"/>
                      <a:pt x="22" y="38"/>
                    </a:cubicBezTo>
                    <a:cubicBezTo>
                      <a:pt x="13" y="48"/>
                      <a:pt x="7" y="55"/>
                      <a:pt x="4" y="68"/>
                    </a:cubicBezTo>
                    <a:cubicBezTo>
                      <a:pt x="1" y="78"/>
                      <a:pt x="0" y="85"/>
                      <a:pt x="3" y="94"/>
                    </a:cubicBezTo>
                    <a:cubicBezTo>
                      <a:pt x="6" y="101"/>
                      <a:pt x="9" y="107"/>
                      <a:pt x="16" y="111"/>
                    </a:cubicBezTo>
                    <a:cubicBezTo>
                      <a:pt x="18" y="112"/>
                      <a:pt x="22" y="114"/>
                      <a:pt x="22" y="114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60" name="Google Shape;560;p87"/>
              <p:cNvSpPr/>
              <p:nvPr/>
            </p:nvSpPr>
            <p:spPr>
              <a:xfrm flipH="1">
                <a:off x="6103779" y="669609"/>
                <a:ext cx="111734" cy="62949"/>
              </a:xfrm>
              <a:custGeom>
                <a:avLst/>
                <a:gdLst/>
                <a:ahLst/>
                <a:cxnLst/>
                <a:rect l="l" t="t" r="r" b="b"/>
                <a:pathLst>
                  <a:path w="52" h="29" extrusionOk="0">
                    <a:moveTo>
                      <a:pt x="22" y="0"/>
                    </a:moveTo>
                    <a:cubicBezTo>
                      <a:pt x="22" y="0"/>
                      <a:pt x="9" y="7"/>
                      <a:pt x="4" y="14"/>
                    </a:cubicBezTo>
                    <a:cubicBezTo>
                      <a:pt x="3" y="17"/>
                      <a:pt x="0" y="19"/>
                      <a:pt x="1" y="21"/>
                    </a:cubicBezTo>
                    <a:cubicBezTo>
                      <a:pt x="2" y="22"/>
                      <a:pt x="3" y="22"/>
                      <a:pt x="4" y="23"/>
                    </a:cubicBezTo>
                    <a:cubicBezTo>
                      <a:pt x="12" y="29"/>
                      <a:pt x="20" y="28"/>
                      <a:pt x="30" y="27"/>
                    </a:cubicBezTo>
                    <a:cubicBezTo>
                      <a:pt x="39" y="26"/>
                      <a:pt x="52" y="21"/>
                      <a:pt x="52" y="21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61" name="Google Shape;561;p87"/>
              <p:cNvSpPr/>
              <p:nvPr/>
            </p:nvSpPr>
            <p:spPr>
              <a:xfrm flipH="1">
                <a:off x="6155712" y="605086"/>
                <a:ext cx="58227" cy="47212"/>
              </a:xfrm>
              <a:custGeom>
                <a:avLst/>
                <a:gdLst/>
                <a:ahLst/>
                <a:cxnLst/>
                <a:rect l="l" t="t" r="r" b="b"/>
                <a:pathLst>
                  <a:path w="27" h="22" extrusionOk="0">
                    <a:moveTo>
                      <a:pt x="19" y="20"/>
                    </a:moveTo>
                    <a:cubicBezTo>
                      <a:pt x="19" y="20"/>
                      <a:pt x="15" y="20"/>
                      <a:pt x="13" y="20"/>
                    </a:cubicBezTo>
                    <a:cubicBezTo>
                      <a:pt x="9" y="21"/>
                      <a:pt x="7" y="20"/>
                      <a:pt x="4" y="20"/>
                    </a:cubicBezTo>
                    <a:cubicBezTo>
                      <a:pt x="2" y="20"/>
                      <a:pt x="1" y="22"/>
                      <a:pt x="0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3"/>
                      <a:pt x="5" y="11"/>
                      <a:pt x="9" y="7"/>
                    </a:cubicBezTo>
                    <a:cubicBezTo>
                      <a:pt x="13" y="4"/>
                      <a:pt x="16" y="2"/>
                      <a:pt x="21" y="0"/>
                    </a:cubicBezTo>
                    <a:cubicBezTo>
                      <a:pt x="23" y="0"/>
                      <a:pt x="27" y="0"/>
                      <a:pt x="27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62" name="Google Shape;562;p87"/>
              <p:cNvSpPr/>
              <p:nvPr/>
            </p:nvSpPr>
            <p:spPr>
              <a:xfrm flipH="1">
                <a:off x="6136827" y="570464"/>
                <a:ext cx="311598" cy="11803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5" extrusionOk="0">
                    <a:moveTo>
                      <a:pt x="65" y="18"/>
                    </a:moveTo>
                    <a:cubicBezTo>
                      <a:pt x="65" y="18"/>
                      <a:pt x="45" y="22"/>
                      <a:pt x="33" y="26"/>
                    </a:cubicBezTo>
                    <a:cubicBezTo>
                      <a:pt x="24" y="29"/>
                      <a:pt x="16" y="28"/>
                      <a:pt x="7" y="34"/>
                    </a:cubicBezTo>
                    <a:cubicBezTo>
                      <a:pt x="6" y="36"/>
                      <a:pt x="4" y="36"/>
                      <a:pt x="3" y="38"/>
                    </a:cubicBezTo>
                    <a:cubicBezTo>
                      <a:pt x="1" y="42"/>
                      <a:pt x="0" y="46"/>
                      <a:pt x="3" y="49"/>
                    </a:cubicBezTo>
                    <a:cubicBezTo>
                      <a:pt x="6" y="55"/>
                      <a:pt x="14" y="48"/>
                      <a:pt x="20" y="47"/>
                    </a:cubicBezTo>
                    <a:cubicBezTo>
                      <a:pt x="32" y="44"/>
                      <a:pt x="42" y="42"/>
                      <a:pt x="51" y="34"/>
                    </a:cubicBezTo>
                    <a:cubicBezTo>
                      <a:pt x="57" y="29"/>
                      <a:pt x="58" y="22"/>
                      <a:pt x="65" y="18"/>
                    </a:cubicBezTo>
                    <a:cubicBezTo>
                      <a:pt x="70" y="15"/>
                      <a:pt x="74" y="14"/>
                      <a:pt x="79" y="12"/>
                    </a:cubicBezTo>
                    <a:cubicBezTo>
                      <a:pt x="88" y="9"/>
                      <a:pt x="93" y="6"/>
                      <a:pt x="102" y="4"/>
                    </a:cubicBezTo>
                    <a:cubicBezTo>
                      <a:pt x="111" y="2"/>
                      <a:pt x="117" y="2"/>
                      <a:pt x="126" y="1"/>
                    </a:cubicBezTo>
                    <a:cubicBezTo>
                      <a:pt x="133" y="0"/>
                      <a:pt x="146" y="0"/>
                      <a:pt x="146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63" name="Google Shape;563;p87"/>
              <p:cNvSpPr/>
              <p:nvPr/>
            </p:nvSpPr>
            <p:spPr>
              <a:xfrm flipH="1">
                <a:off x="6095910" y="476041"/>
                <a:ext cx="333630" cy="5193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4" extrusionOk="0">
                    <a:moveTo>
                      <a:pt x="76" y="10"/>
                    </a:moveTo>
                    <a:cubicBezTo>
                      <a:pt x="76" y="10"/>
                      <a:pt x="60" y="17"/>
                      <a:pt x="50" y="19"/>
                    </a:cubicBezTo>
                    <a:cubicBezTo>
                      <a:pt x="34" y="21"/>
                      <a:pt x="22" y="22"/>
                      <a:pt x="8" y="14"/>
                    </a:cubicBezTo>
                    <a:cubicBezTo>
                      <a:pt x="5" y="13"/>
                      <a:pt x="2" y="12"/>
                      <a:pt x="1" y="9"/>
                    </a:cubicBezTo>
                    <a:cubicBezTo>
                      <a:pt x="0" y="5"/>
                      <a:pt x="5" y="2"/>
                      <a:pt x="10" y="1"/>
                    </a:cubicBezTo>
                    <a:cubicBezTo>
                      <a:pt x="13" y="0"/>
                      <a:pt x="16" y="2"/>
                      <a:pt x="20" y="2"/>
                    </a:cubicBezTo>
                    <a:cubicBezTo>
                      <a:pt x="32" y="4"/>
                      <a:pt x="41" y="1"/>
                      <a:pt x="54" y="3"/>
                    </a:cubicBezTo>
                    <a:cubicBezTo>
                      <a:pt x="60" y="4"/>
                      <a:pt x="64" y="6"/>
                      <a:pt x="70" y="6"/>
                    </a:cubicBezTo>
                    <a:cubicBezTo>
                      <a:pt x="77" y="7"/>
                      <a:pt x="82" y="7"/>
                      <a:pt x="90" y="6"/>
                    </a:cubicBezTo>
                    <a:cubicBezTo>
                      <a:pt x="101" y="6"/>
                      <a:pt x="108" y="2"/>
                      <a:pt x="119" y="4"/>
                    </a:cubicBezTo>
                    <a:cubicBezTo>
                      <a:pt x="127" y="6"/>
                      <a:pt x="132" y="10"/>
                      <a:pt x="140" y="14"/>
                    </a:cubicBezTo>
                    <a:cubicBezTo>
                      <a:pt x="146" y="17"/>
                      <a:pt x="156" y="24"/>
                      <a:pt x="156" y="24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64" name="Google Shape;564;p87"/>
              <p:cNvSpPr/>
              <p:nvPr/>
            </p:nvSpPr>
            <p:spPr>
              <a:xfrm flipH="1">
                <a:off x="5818935" y="324963"/>
                <a:ext cx="273828" cy="176257"/>
              </a:xfrm>
              <a:custGeom>
                <a:avLst/>
                <a:gdLst/>
                <a:ahLst/>
                <a:cxnLst/>
                <a:rect l="l" t="t" r="r" b="b"/>
                <a:pathLst>
                  <a:path w="128" h="82" extrusionOk="0">
                    <a:moveTo>
                      <a:pt x="27" y="52"/>
                    </a:moveTo>
                    <a:cubicBezTo>
                      <a:pt x="27" y="52"/>
                      <a:pt x="16" y="54"/>
                      <a:pt x="10" y="51"/>
                    </a:cubicBezTo>
                    <a:cubicBezTo>
                      <a:pt x="5" y="48"/>
                      <a:pt x="0" y="45"/>
                      <a:pt x="0" y="40"/>
                    </a:cubicBezTo>
                    <a:cubicBezTo>
                      <a:pt x="0" y="36"/>
                      <a:pt x="1" y="33"/>
                      <a:pt x="5" y="31"/>
                    </a:cubicBezTo>
                    <a:cubicBezTo>
                      <a:pt x="10" y="28"/>
                      <a:pt x="14" y="35"/>
                      <a:pt x="19" y="38"/>
                    </a:cubicBezTo>
                    <a:cubicBezTo>
                      <a:pt x="22" y="40"/>
                      <a:pt x="24" y="45"/>
                      <a:pt x="28" y="45"/>
                    </a:cubicBezTo>
                    <a:cubicBezTo>
                      <a:pt x="35" y="46"/>
                      <a:pt x="36" y="37"/>
                      <a:pt x="40" y="32"/>
                    </a:cubicBezTo>
                    <a:cubicBezTo>
                      <a:pt x="45" y="27"/>
                      <a:pt x="47" y="23"/>
                      <a:pt x="53" y="18"/>
                    </a:cubicBezTo>
                    <a:cubicBezTo>
                      <a:pt x="59" y="11"/>
                      <a:pt x="65" y="8"/>
                      <a:pt x="73" y="3"/>
                    </a:cubicBezTo>
                    <a:cubicBezTo>
                      <a:pt x="74" y="2"/>
                      <a:pt x="75" y="0"/>
                      <a:pt x="77" y="0"/>
                    </a:cubicBezTo>
                    <a:cubicBezTo>
                      <a:pt x="80" y="0"/>
                      <a:pt x="81" y="3"/>
                      <a:pt x="83" y="4"/>
                    </a:cubicBezTo>
                    <a:cubicBezTo>
                      <a:pt x="91" y="11"/>
                      <a:pt x="94" y="18"/>
                      <a:pt x="99" y="26"/>
                    </a:cubicBezTo>
                    <a:cubicBezTo>
                      <a:pt x="105" y="35"/>
                      <a:pt x="108" y="40"/>
                      <a:pt x="113" y="49"/>
                    </a:cubicBezTo>
                    <a:cubicBezTo>
                      <a:pt x="119" y="58"/>
                      <a:pt x="127" y="62"/>
                      <a:pt x="128" y="73"/>
                    </a:cubicBezTo>
                    <a:cubicBezTo>
                      <a:pt x="128" y="74"/>
                      <a:pt x="128" y="75"/>
                      <a:pt x="128" y="76"/>
                    </a:cubicBezTo>
                    <a:cubicBezTo>
                      <a:pt x="127" y="82"/>
                      <a:pt x="119" y="82"/>
                      <a:pt x="113" y="81"/>
                    </a:cubicBezTo>
                    <a:cubicBezTo>
                      <a:pt x="103" y="79"/>
                      <a:pt x="106" y="67"/>
                      <a:pt x="101" y="58"/>
                    </a:cubicBezTo>
                    <a:cubicBezTo>
                      <a:pt x="96" y="50"/>
                      <a:pt x="91" y="44"/>
                      <a:pt x="86" y="36"/>
                    </a:cubicBezTo>
                    <a:cubicBezTo>
                      <a:pt x="81" y="28"/>
                      <a:pt x="75" y="23"/>
                      <a:pt x="75" y="14"/>
                    </a:cubicBezTo>
                    <a:cubicBezTo>
                      <a:pt x="75" y="13"/>
                      <a:pt x="75" y="11"/>
                      <a:pt x="75" y="10"/>
                    </a:cubicBezTo>
                    <a:cubicBezTo>
                      <a:pt x="73" y="6"/>
                      <a:pt x="72" y="15"/>
                      <a:pt x="70" y="18"/>
                    </a:cubicBezTo>
                    <a:cubicBezTo>
                      <a:pt x="66" y="23"/>
                      <a:pt x="63" y="27"/>
                      <a:pt x="58" y="32"/>
                    </a:cubicBezTo>
                    <a:cubicBezTo>
                      <a:pt x="53" y="37"/>
                      <a:pt x="49" y="41"/>
                      <a:pt x="42" y="45"/>
                    </a:cubicBezTo>
                    <a:cubicBezTo>
                      <a:pt x="37" y="48"/>
                      <a:pt x="27" y="52"/>
                      <a:pt x="27" y="52"/>
                    </a:cubicBezTo>
                    <a:cubicBezTo>
                      <a:pt x="27" y="52"/>
                      <a:pt x="27" y="52"/>
                      <a:pt x="27" y="52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65" name="Google Shape;565;p87"/>
              <p:cNvSpPr/>
              <p:nvPr/>
            </p:nvSpPr>
            <p:spPr>
              <a:xfrm flipH="1">
                <a:off x="5645825" y="310799"/>
                <a:ext cx="184126" cy="182552"/>
              </a:xfrm>
              <a:custGeom>
                <a:avLst/>
                <a:gdLst/>
                <a:ahLst/>
                <a:cxnLst/>
                <a:rect l="l" t="t" r="r" b="b"/>
                <a:pathLst>
                  <a:path w="86" h="85" extrusionOk="0">
                    <a:moveTo>
                      <a:pt x="56" y="85"/>
                    </a:moveTo>
                    <a:cubicBezTo>
                      <a:pt x="56" y="85"/>
                      <a:pt x="57" y="71"/>
                      <a:pt x="58" y="63"/>
                    </a:cubicBezTo>
                    <a:cubicBezTo>
                      <a:pt x="59" y="53"/>
                      <a:pt x="59" y="45"/>
                      <a:pt x="62" y="35"/>
                    </a:cubicBezTo>
                    <a:cubicBezTo>
                      <a:pt x="62" y="31"/>
                      <a:pt x="66" y="28"/>
                      <a:pt x="64" y="25"/>
                    </a:cubicBezTo>
                    <a:cubicBezTo>
                      <a:pt x="61" y="20"/>
                      <a:pt x="56" y="28"/>
                      <a:pt x="52" y="31"/>
                    </a:cubicBezTo>
                    <a:cubicBezTo>
                      <a:pt x="48" y="35"/>
                      <a:pt x="47" y="39"/>
                      <a:pt x="42" y="42"/>
                    </a:cubicBezTo>
                    <a:cubicBezTo>
                      <a:pt x="37" y="46"/>
                      <a:pt x="34" y="49"/>
                      <a:pt x="28" y="49"/>
                    </a:cubicBezTo>
                    <a:cubicBezTo>
                      <a:pt x="23" y="49"/>
                      <a:pt x="21" y="48"/>
                      <a:pt x="17" y="46"/>
                    </a:cubicBezTo>
                    <a:cubicBezTo>
                      <a:pt x="12" y="43"/>
                      <a:pt x="10" y="40"/>
                      <a:pt x="8" y="35"/>
                    </a:cubicBezTo>
                    <a:cubicBezTo>
                      <a:pt x="5" y="31"/>
                      <a:pt x="0" y="26"/>
                      <a:pt x="2" y="21"/>
                    </a:cubicBezTo>
                    <a:cubicBezTo>
                      <a:pt x="3" y="19"/>
                      <a:pt x="5" y="18"/>
                      <a:pt x="7" y="17"/>
                    </a:cubicBezTo>
                    <a:cubicBezTo>
                      <a:pt x="12" y="14"/>
                      <a:pt x="16" y="21"/>
                      <a:pt x="19" y="26"/>
                    </a:cubicBezTo>
                    <a:cubicBezTo>
                      <a:pt x="22" y="30"/>
                      <a:pt x="23" y="33"/>
                      <a:pt x="24" y="38"/>
                    </a:cubicBezTo>
                    <a:cubicBezTo>
                      <a:pt x="24" y="40"/>
                      <a:pt x="22" y="42"/>
                      <a:pt x="24" y="43"/>
                    </a:cubicBezTo>
                    <a:cubicBezTo>
                      <a:pt x="24" y="43"/>
                      <a:pt x="25" y="43"/>
                      <a:pt x="26" y="43"/>
                    </a:cubicBezTo>
                    <a:cubicBezTo>
                      <a:pt x="28" y="42"/>
                      <a:pt x="26" y="38"/>
                      <a:pt x="26" y="35"/>
                    </a:cubicBezTo>
                    <a:cubicBezTo>
                      <a:pt x="28" y="30"/>
                      <a:pt x="32" y="27"/>
                      <a:pt x="36" y="23"/>
                    </a:cubicBezTo>
                    <a:cubicBezTo>
                      <a:pt x="43" y="17"/>
                      <a:pt x="50" y="17"/>
                      <a:pt x="58" y="11"/>
                    </a:cubicBezTo>
                    <a:cubicBezTo>
                      <a:pt x="60" y="9"/>
                      <a:pt x="62" y="8"/>
                      <a:pt x="64" y="6"/>
                    </a:cubicBezTo>
                    <a:cubicBezTo>
                      <a:pt x="68" y="4"/>
                      <a:pt x="71" y="0"/>
                      <a:pt x="75" y="1"/>
                    </a:cubicBezTo>
                    <a:cubicBezTo>
                      <a:pt x="78" y="2"/>
                      <a:pt x="80" y="4"/>
                      <a:pt x="82" y="7"/>
                    </a:cubicBezTo>
                    <a:cubicBezTo>
                      <a:pt x="86" y="13"/>
                      <a:pt x="83" y="19"/>
                      <a:pt x="83" y="27"/>
                    </a:cubicBezTo>
                    <a:cubicBezTo>
                      <a:pt x="83" y="35"/>
                      <a:pt x="81" y="41"/>
                      <a:pt x="79" y="49"/>
                    </a:cubicBezTo>
                    <a:cubicBezTo>
                      <a:pt x="77" y="59"/>
                      <a:pt x="74" y="65"/>
                      <a:pt x="71" y="74"/>
                    </a:cubicBezTo>
                    <a:cubicBezTo>
                      <a:pt x="70" y="78"/>
                      <a:pt x="67" y="85"/>
                      <a:pt x="67" y="85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66" name="Google Shape;566;p87"/>
              <p:cNvSpPr/>
              <p:nvPr/>
            </p:nvSpPr>
            <p:spPr>
              <a:xfrm flipH="1">
                <a:off x="5504190" y="337553"/>
                <a:ext cx="151078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70" h="85" extrusionOk="0">
                    <a:moveTo>
                      <a:pt x="0" y="78"/>
                    </a:moveTo>
                    <a:cubicBezTo>
                      <a:pt x="0" y="78"/>
                      <a:pt x="5" y="64"/>
                      <a:pt x="9" y="56"/>
                    </a:cubicBezTo>
                    <a:cubicBezTo>
                      <a:pt x="15" y="42"/>
                      <a:pt x="21" y="34"/>
                      <a:pt x="30" y="22"/>
                    </a:cubicBezTo>
                    <a:cubicBezTo>
                      <a:pt x="36" y="15"/>
                      <a:pt x="38" y="7"/>
                      <a:pt x="46" y="3"/>
                    </a:cubicBezTo>
                    <a:cubicBezTo>
                      <a:pt x="49" y="2"/>
                      <a:pt x="51" y="0"/>
                      <a:pt x="53" y="1"/>
                    </a:cubicBezTo>
                    <a:cubicBezTo>
                      <a:pt x="56" y="2"/>
                      <a:pt x="56" y="6"/>
                      <a:pt x="56" y="10"/>
                    </a:cubicBezTo>
                    <a:cubicBezTo>
                      <a:pt x="57" y="14"/>
                      <a:pt x="53" y="18"/>
                      <a:pt x="56" y="21"/>
                    </a:cubicBezTo>
                    <a:cubicBezTo>
                      <a:pt x="57" y="22"/>
                      <a:pt x="58" y="22"/>
                      <a:pt x="59" y="22"/>
                    </a:cubicBezTo>
                    <a:cubicBezTo>
                      <a:pt x="64" y="26"/>
                      <a:pt x="62" y="33"/>
                      <a:pt x="64" y="39"/>
                    </a:cubicBezTo>
                    <a:cubicBezTo>
                      <a:pt x="66" y="45"/>
                      <a:pt x="68" y="49"/>
                      <a:pt x="69" y="55"/>
                    </a:cubicBezTo>
                    <a:cubicBezTo>
                      <a:pt x="69" y="59"/>
                      <a:pt x="70" y="61"/>
                      <a:pt x="69" y="65"/>
                    </a:cubicBezTo>
                    <a:cubicBezTo>
                      <a:pt x="68" y="70"/>
                      <a:pt x="67" y="77"/>
                      <a:pt x="62" y="76"/>
                    </a:cubicBezTo>
                    <a:cubicBezTo>
                      <a:pt x="58" y="76"/>
                      <a:pt x="58" y="71"/>
                      <a:pt x="56" y="68"/>
                    </a:cubicBezTo>
                    <a:cubicBezTo>
                      <a:pt x="52" y="61"/>
                      <a:pt x="54" y="54"/>
                      <a:pt x="52" y="47"/>
                    </a:cubicBezTo>
                    <a:cubicBezTo>
                      <a:pt x="50" y="44"/>
                      <a:pt x="48" y="42"/>
                      <a:pt x="48" y="38"/>
                    </a:cubicBezTo>
                    <a:cubicBezTo>
                      <a:pt x="48" y="36"/>
                      <a:pt x="48" y="35"/>
                      <a:pt x="49" y="33"/>
                    </a:cubicBezTo>
                    <a:cubicBezTo>
                      <a:pt x="50" y="32"/>
                      <a:pt x="52" y="31"/>
                      <a:pt x="51" y="30"/>
                    </a:cubicBezTo>
                    <a:cubicBezTo>
                      <a:pt x="50" y="28"/>
                      <a:pt x="49" y="31"/>
                      <a:pt x="48" y="32"/>
                    </a:cubicBezTo>
                    <a:cubicBezTo>
                      <a:pt x="43" y="37"/>
                      <a:pt x="43" y="43"/>
                      <a:pt x="40" y="48"/>
                    </a:cubicBezTo>
                    <a:cubicBezTo>
                      <a:pt x="36" y="55"/>
                      <a:pt x="32" y="59"/>
                      <a:pt x="28" y="66"/>
                    </a:cubicBezTo>
                    <a:cubicBezTo>
                      <a:pt x="23" y="71"/>
                      <a:pt x="20" y="75"/>
                      <a:pt x="16" y="80"/>
                    </a:cubicBezTo>
                    <a:cubicBezTo>
                      <a:pt x="14" y="82"/>
                      <a:pt x="12" y="85"/>
                      <a:pt x="12" y="85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67" name="Google Shape;567;p87"/>
              <p:cNvSpPr/>
              <p:nvPr/>
            </p:nvSpPr>
            <p:spPr>
              <a:xfrm flipH="1">
                <a:off x="5828377" y="642856"/>
                <a:ext cx="44064" cy="44064"/>
              </a:xfrm>
              <a:custGeom>
                <a:avLst/>
                <a:gdLst/>
                <a:ahLst/>
                <a:cxnLst/>
                <a:rect l="l" t="t" r="r" b="b"/>
                <a:pathLst>
                  <a:path w="21" h="20" extrusionOk="0">
                    <a:moveTo>
                      <a:pt x="8" y="0"/>
                    </a:moveTo>
                    <a:cubicBezTo>
                      <a:pt x="8" y="0"/>
                      <a:pt x="2" y="5"/>
                      <a:pt x="2" y="9"/>
                    </a:cubicBezTo>
                    <a:cubicBezTo>
                      <a:pt x="1" y="12"/>
                      <a:pt x="0" y="16"/>
                      <a:pt x="3" y="18"/>
                    </a:cubicBezTo>
                    <a:cubicBezTo>
                      <a:pt x="6" y="20"/>
                      <a:pt x="10" y="17"/>
                      <a:pt x="14" y="14"/>
                    </a:cubicBezTo>
                    <a:cubicBezTo>
                      <a:pt x="17" y="12"/>
                      <a:pt x="21" y="7"/>
                      <a:pt x="21" y="7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68" name="Google Shape;568;p87"/>
              <p:cNvSpPr/>
              <p:nvPr/>
            </p:nvSpPr>
            <p:spPr>
              <a:xfrm flipH="1">
                <a:off x="5718216" y="701083"/>
                <a:ext cx="56654" cy="40917"/>
              </a:xfrm>
              <a:custGeom>
                <a:avLst/>
                <a:gdLst/>
                <a:ahLst/>
                <a:cxnLst/>
                <a:rect l="l" t="t" r="r" b="b"/>
                <a:pathLst>
                  <a:path w="26" h="19" extrusionOk="0">
                    <a:moveTo>
                      <a:pt x="0" y="0"/>
                    </a:moveTo>
                    <a:cubicBezTo>
                      <a:pt x="0" y="0"/>
                      <a:pt x="1" y="4"/>
                      <a:pt x="2" y="7"/>
                    </a:cubicBezTo>
                    <a:cubicBezTo>
                      <a:pt x="3" y="12"/>
                      <a:pt x="5" y="16"/>
                      <a:pt x="10" y="17"/>
                    </a:cubicBezTo>
                    <a:cubicBezTo>
                      <a:pt x="14" y="19"/>
                      <a:pt x="18" y="19"/>
                      <a:pt x="22" y="16"/>
                    </a:cubicBezTo>
                    <a:cubicBezTo>
                      <a:pt x="24" y="14"/>
                      <a:pt x="24" y="13"/>
                      <a:pt x="25" y="10"/>
                    </a:cubicBezTo>
                    <a:cubicBezTo>
                      <a:pt x="26" y="7"/>
                      <a:pt x="25" y="1"/>
                      <a:pt x="25" y="1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69" name="Google Shape;569;p87"/>
              <p:cNvSpPr/>
              <p:nvPr/>
            </p:nvSpPr>
            <p:spPr>
              <a:xfrm flipH="1">
                <a:off x="5615925" y="683773"/>
                <a:ext cx="51932" cy="48786"/>
              </a:xfrm>
              <a:custGeom>
                <a:avLst/>
                <a:gdLst/>
                <a:ahLst/>
                <a:cxnLst/>
                <a:rect l="l" t="t" r="r" b="b"/>
                <a:pathLst>
                  <a:path w="24" h="22" extrusionOk="0">
                    <a:moveTo>
                      <a:pt x="23" y="0"/>
                    </a:moveTo>
                    <a:cubicBezTo>
                      <a:pt x="23" y="0"/>
                      <a:pt x="23" y="7"/>
                      <a:pt x="23" y="11"/>
                    </a:cubicBezTo>
                    <a:cubicBezTo>
                      <a:pt x="23" y="14"/>
                      <a:pt x="24" y="16"/>
                      <a:pt x="22" y="19"/>
                    </a:cubicBezTo>
                    <a:cubicBezTo>
                      <a:pt x="19" y="22"/>
                      <a:pt x="14" y="21"/>
                      <a:pt x="10" y="20"/>
                    </a:cubicBezTo>
                    <a:cubicBezTo>
                      <a:pt x="7" y="19"/>
                      <a:pt x="5" y="18"/>
                      <a:pt x="3" y="15"/>
                    </a:cubicBezTo>
                    <a:cubicBezTo>
                      <a:pt x="1" y="13"/>
                      <a:pt x="0" y="9"/>
                      <a:pt x="0" y="9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70" name="Google Shape;570;p87"/>
              <p:cNvSpPr/>
              <p:nvPr/>
            </p:nvSpPr>
            <p:spPr>
              <a:xfrm flipH="1">
                <a:off x="5866146" y="675903"/>
                <a:ext cx="160520" cy="110161"/>
              </a:xfrm>
              <a:custGeom>
                <a:avLst/>
                <a:gdLst/>
                <a:ahLst/>
                <a:cxnLst/>
                <a:rect l="l" t="t" r="r" b="b"/>
                <a:pathLst>
                  <a:path w="75" h="51" extrusionOk="0">
                    <a:moveTo>
                      <a:pt x="75" y="9"/>
                    </a:moveTo>
                    <a:cubicBezTo>
                      <a:pt x="75" y="9"/>
                      <a:pt x="59" y="22"/>
                      <a:pt x="48" y="30"/>
                    </a:cubicBezTo>
                    <a:cubicBezTo>
                      <a:pt x="39" y="37"/>
                      <a:pt x="34" y="43"/>
                      <a:pt x="23" y="47"/>
                    </a:cubicBezTo>
                    <a:cubicBezTo>
                      <a:pt x="19" y="49"/>
                      <a:pt x="17" y="50"/>
                      <a:pt x="13" y="50"/>
                    </a:cubicBezTo>
                    <a:cubicBezTo>
                      <a:pt x="9" y="50"/>
                      <a:pt x="4" y="51"/>
                      <a:pt x="2" y="48"/>
                    </a:cubicBezTo>
                    <a:cubicBezTo>
                      <a:pt x="0" y="46"/>
                      <a:pt x="0" y="43"/>
                      <a:pt x="0" y="40"/>
                    </a:cubicBezTo>
                    <a:cubicBezTo>
                      <a:pt x="1" y="30"/>
                      <a:pt x="17" y="33"/>
                      <a:pt x="25" y="27"/>
                    </a:cubicBezTo>
                    <a:cubicBezTo>
                      <a:pt x="30" y="23"/>
                      <a:pt x="32" y="18"/>
                      <a:pt x="38" y="15"/>
                    </a:cubicBezTo>
                    <a:cubicBezTo>
                      <a:pt x="45" y="10"/>
                      <a:pt x="52" y="10"/>
                      <a:pt x="60" y="6"/>
                    </a:cubicBezTo>
                    <a:cubicBezTo>
                      <a:pt x="65" y="4"/>
                      <a:pt x="73" y="0"/>
                      <a:pt x="73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71" name="Google Shape;571;p87"/>
              <p:cNvSpPr/>
              <p:nvPr/>
            </p:nvSpPr>
            <p:spPr>
              <a:xfrm flipH="1">
                <a:off x="5977881" y="789212"/>
                <a:ext cx="55080" cy="203011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3" y="1"/>
                    </a:moveTo>
                    <a:cubicBezTo>
                      <a:pt x="3" y="1"/>
                      <a:pt x="2" y="29"/>
                      <a:pt x="3" y="46"/>
                    </a:cubicBezTo>
                    <a:cubicBezTo>
                      <a:pt x="3" y="60"/>
                      <a:pt x="0" y="70"/>
                      <a:pt x="4" y="84"/>
                    </a:cubicBezTo>
                    <a:cubicBezTo>
                      <a:pt x="5" y="87"/>
                      <a:pt x="4" y="90"/>
                      <a:pt x="7" y="92"/>
                    </a:cubicBezTo>
                    <a:cubicBezTo>
                      <a:pt x="9" y="94"/>
                      <a:pt x="12" y="94"/>
                      <a:pt x="15" y="93"/>
                    </a:cubicBezTo>
                    <a:cubicBezTo>
                      <a:pt x="19" y="91"/>
                      <a:pt x="19" y="87"/>
                      <a:pt x="21" y="82"/>
                    </a:cubicBezTo>
                    <a:cubicBezTo>
                      <a:pt x="26" y="70"/>
                      <a:pt x="20" y="59"/>
                      <a:pt x="20" y="46"/>
                    </a:cubicBezTo>
                    <a:cubicBezTo>
                      <a:pt x="20" y="35"/>
                      <a:pt x="19" y="29"/>
                      <a:pt x="19" y="18"/>
                    </a:cubicBezTo>
                    <a:cubicBezTo>
                      <a:pt x="18" y="12"/>
                      <a:pt x="17" y="0"/>
                      <a:pt x="17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72" name="Google Shape;572;p87"/>
              <p:cNvSpPr/>
              <p:nvPr/>
            </p:nvSpPr>
            <p:spPr>
              <a:xfrm flipH="1">
                <a:off x="5735527" y="742000"/>
                <a:ext cx="141635" cy="155799"/>
              </a:xfrm>
              <a:custGeom>
                <a:avLst/>
                <a:gdLst/>
                <a:ahLst/>
                <a:cxnLst/>
                <a:rect l="l" t="t" r="r" b="b"/>
                <a:pathLst>
                  <a:path w="66" h="72" extrusionOk="0">
                    <a:moveTo>
                      <a:pt x="48" y="0"/>
                    </a:moveTo>
                    <a:cubicBezTo>
                      <a:pt x="48" y="0"/>
                      <a:pt x="34" y="16"/>
                      <a:pt x="26" y="26"/>
                    </a:cubicBezTo>
                    <a:cubicBezTo>
                      <a:pt x="17" y="36"/>
                      <a:pt x="10" y="42"/>
                      <a:pt x="5" y="55"/>
                    </a:cubicBezTo>
                    <a:cubicBezTo>
                      <a:pt x="4" y="58"/>
                      <a:pt x="3" y="61"/>
                      <a:pt x="2" y="64"/>
                    </a:cubicBezTo>
                    <a:cubicBezTo>
                      <a:pt x="2" y="67"/>
                      <a:pt x="0" y="69"/>
                      <a:pt x="2" y="71"/>
                    </a:cubicBezTo>
                    <a:cubicBezTo>
                      <a:pt x="4" y="72"/>
                      <a:pt x="6" y="72"/>
                      <a:pt x="8" y="72"/>
                    </a:cubicBezTo>
                    <a:cubicBezTo>
                      <a:pt x="13" y="72"/>
                      <a:pt x="17" y="72"/>
                      <a:pt x="22" y="70"/>
                    </a:cubicBezTo>
                    <a:cubicBezTo>
                      <a:pt x="32" y="66"/>
                      <a:pt x="33" y="56"/>
                      <a:pt x="40" y="46"/>
                    </a:cubicBezTo>
                    <a:cubicBezTo>
                      <a:pt x="46" y="37"/>
                      <a:pt x="51" y="31"/>
                      <a:pt x="56" y="21"/>
                    </a:cubicBezTo>
                    <a:cubicBezTo>
                      <a:pt x="59" y="16"/>
                      <a:pt x="60" y="12"/>
                      <a:pt x="62" y="7"/>
                    </a:cubicBezTo>
                    <a:cubicBezTo>
                      <a:pt x="63" y="5"/>
                      <a:pt x="66" y="1"/>
                      <a:pt x="66" y="1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73" name="Google Shape;573;p87"/>
              <p:cNvSpPr/>
              <p:nvPr/>
            </p:nvSpPr>
            <p:spPr>
              <a:xfrm flipH="1">
                <a:off x="5781166" y="904094"/>
                <a:ext cx="73965" cy="165242"/>
              </a:xfrm>
              <a:custGeom>
                <a:avLst/>
                <a:gdLst/>
                <a:ahLst/>
                <a:cxnLst/>
                <a:rect l="l" t="t" r="r" b="b"/>
                <a:pathLst>
                  <a:path w="35" h="77" extrusionOk="0">
                    <a:moveTo>
                      <a:pt x="1" y="4"/>
                    </a:moveTo>
                    <a:cubicBezTo>
                      <a:pt x="1" y="4"/>
                      <a:pt x="0" y="29"/>
                      <a:pt x="4" y="43"/>
                    </a:cubicBezTo>
                    <a:cubicBezTo>
                      <a:pt x="7" y="50"/>
                      <a:pt x="9" y="55"/>
                      <a:pt x="12" y="62"/>
                    </a:cubicBezTo>
                    <a:cubicBezTo>
                      <a:pt x="15" y="67"/>
                      <a:pt x="15" y="71"/>
                      <a:pt x="19" y="74"/>
                    </a:cubicBezTo>
                    <a:cubicBezTo>
                      <a:pt x="21" y="75"/>
                      <a:pt x="23" y="77"/>
                      <a:pt x="25" y="77"/>
                    </a:cubicBezTo>
                    <a:cubicBezTo>
                      <a:pt x="27" y="76"/>
                      <a:pt x="28" y="74"/>
                      <a:pt x="30" y="73"/>
                    </a:cubicBezTo>
                    <a:cubicBezTo>
                      <a:pt x="35" y="66"/>
                      <a:pt x="31" y="59"/>
                      <a:pt x="30" y="51"/>
                    </a:cubicBezTo>
                    <a:cubicBezTo>
                      <a:pt x="29" y="43"/>
                      <a:pt x="27" y="38"/>
                      <a:pt x="24" y="29"/>
                    </a:cubicBezTo>
                    <a:cubicBezTo>
                      <a:pt x="21" y="18"/>
                      <a:pt x="15" y="0"/>
                      <a:pt x="15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74" name="Google Shape;574;p87"/>
              <p:cNvSpPr/>
              <p:nvPr/>
            </p:nvSpPr>
            <p:spPr>
              <a:xfrm flipH="1">
                <a:off x="5996766" y="996943"/>
                <a:ext cx="80260" cy="66096"/>
              </a:xfrm>
              <a:custGeom>
                <a:avLst/>
                <a:gdLst/>
                <a:ahLst/>
                <a:cxnLst/>
                <a:rect l="l" t="t" r="r" b="b"/>
                <a:pathLst>
                  <a:path w="37" h="31" extrusionOk="0">
                    <a:moveTo>
                      <a:pt x="20" y="1"/>
                    </a:moveTo>
                    <a:cubicBezTo>
                      <a:pt x="20" y="1"/>
                      <a:pt x="9" y="7"/>
                      <a:pt x="5" y="14"/>
                    </a:cubicBezTo>
                    <a:cubicBezTo>
                      <a:pt x="3" y="18"/>
                      <a:pt x="0" y="22"/>
                      <a:pt x="2" y="26"/>
                    </a:cubicBezTo>
                    <a:cubicBezTo>
                      <a:pt x="4" y="29"/>
                      <a:pt x="7" y="30"/>
                      <a:pt x="10" y="30"/>
                    </a:cubicBezTo>
                    <a:cubicBezTo>
                      <a:pt x="15" y="31"/>
                      <a:pt x="17" y="25"/>
                      <a:pt x="21" y="21"/>
                    </a:cubicBezTo>
                    <a:cubicBezTo>
                      <a:pt x="26" y="17"/>
                      <a:pt x="31" y="14"/>
                      <a:pt x="34" y="8"/>
                    </a:cubicBezTo>
                    <a:cubicBezTo>
                      <a:pt x="36" y="5"/>
                      <a:pt x="37" y="0"/>
                      <a:pt x="37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75" name="Google Shape;575;p87"/>
              <p:cNvSpPr/>
              <p:nvPr/>
            </p:nvSpPr>
            <p:spPr>
              <a:xfrm flipH="1">
                <a:off x="5793755" y="1074056"/>
                <a:ext cx="66096" cy="51934"/>
              </a:xfrm>
              <a:custGeom>
                <a:avLst/>
                <a:gdLst/>
                <a:ahLst/>
                <a:cxnLst/>
                <a:rect l="l" t="t" r="r" b="b"/>
                <a:pathLst>
                  <a:path w="31" h="24" extrusionOk="0">
                    <a:moveTo>
                      <a:pt x="16" y="2"/>
                    </a:moveTo>
                    <a:cubicBezTo>
                      <a:pt x="16" y="2"/>
                      <a:pt x="2" y="7"/>
                      <a:pt x="0" y="14"/>
                    </a:cubicBezTo>
                    <a:cubicBezTo>
                      <a:pt x="0" y="16"/>
                      <a:pt x="0" y="18"/>
                      <a:pt x="0" y="20"/>
                    </a:cubicBezTo>
                    <a:cubicBezTo>
                      <a:pt x="2" y="24"/>
                      <a:pt x="8" y="22"/>
                      <a:pt x="12" y="21"/>
                    </a:cubicBezTo>
                    <a:cubicBezTo>
                      <a:pt x="18" y="20"/>
                      <a:pt x="23" y="19"/>
                      <a:pt x="26" y="14"/>
                    </a:cubicBezTo>
                    <a:cubicBezTo>
                      <a:pt x="29" y="12"/>
                      <a:pt x="30" y="10"/>
                      <a:pt x="30" y="6"/>
                    </a:cubicBezTo>
                    <a:cubicBezTo>
                      <a:pt x="31" y="4"/>
                      <a:pt x="30" y="0"/>
                      <a:pt x="30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76" name="Google Shape;576;p87"/>
              <p:cNvSpPr/>
              <p:nvPr/>
            </p:nvSpPr>
            <p:spPr>
              <a:xfrm flipH="1">
                <a:off x="5466420" y="724689"/>
                <a:ext cx="166815" cy="10544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9" extrusionOk="0">
                    <a:moveTo>
                      <a:pt x="0" y="7"/>
                    </a:moveTo>
                    <a:cubicBezTo>
                      <a:pt x="0" y="7"/>
                      <a:pt x="13" y="18"/>
                      <a:pt x="22" y="24"/>
                    </a:cubicBezTo>
                    <a:cubicBezTo>
                      <a:pt x="33" y="31"/>
                      <a:pt x="39" y="40"/>
                      <a:pt x="52" y="43"/>
                    </a:cubicBezTo>
                    <a:cubicBezTo>
                      <a:pt x="59" y="45"/>
                      <a:pt x="66" y="49"/>
                      <a:pt x="72" y="44"/>
                    </a:cubicBezTo>
                    <a:cubicBezTo>
                      <a:pt x="76" y="41"/>
                      <a:pt x="78" y="37"/>
                      <a:pt x="78" y="32"/>
                    </a:cubicBezTo>
                    <a:cubicBezTo>
                      <a:pt x="77" y="25"/>
                      <a:pt x="68" y="24"/>
                      <a:pt x="62" y="19"/>
                    </a:cubicBezTo>
                    <a:cubicBezTo>
                      <a:pt x="55" y="14"/>
                      <a:pt x="50" y="11"/>
                      <a:pt x="42" y="8"/>
                    </a:cubicBezTo>
                    <a:cubicBezTo>
                      <a:pt x="33" y="4"/>
                      <a:pt x="26" y="2"/>
                      <a:pt x="16" y="1"/>
                    </a:cubicBezTo>
                    <a:cubicBezTo>
                      <a:pt x="13" y="1"/>
                      <a:pt x="8" y="0"/>
                      <a:pt x="8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77" name="Google Shape;577;p87"/>
              <p:cNvSpPr/>
              <p:nvPr/>
            </p:nvSpPr>
            <p:spPr>
              <a:xfrm flipH="1">
                <a:off x="5460125" y="804949"/>
                <a:ext cx="84981" cy="187274"/>
              </a:xfrm>
              <a:custGeom>
                <a:avLst/>
                <a:gdLst/>
                <a:ahLst/>
                <a:cxnLst/>
                <a:rect l="l" t="t" r="r" b="b"/>
                <a:pathLst>
                  <a:path w="40" h="87" extrusionOk="0">
                    <a:moveTo>
                      <a:pt x="26" y="14"/>
                    </a:moveTo>
                    <a:cubicBezTo>
                      <a:pt x="26" y="14"/>
                      <a:pt x="15" y="35"/>
                      <a:pt x="11" y="48"/>
                    </a:cubicBezTo>
                    <a:cubicBezTo>
                      <a:pt x="7" y="58"/>
                      <a:pt x="3" y="64"/>
                      <a:pt x="3" y="75"/>
                    </a:cubicBezTo>
                    <a:cubicBezTo>
                      <a:pt x="3" y="79"/>
                      <a:pt x="0" y="84"/>
                      <a:pt x="3" y="86"/>
                    </a:cubicBezTo>
                    <a:cubicBezTo>
                      <a:pt x="5" y="87"/>
                      <a:pt x="6" y="87"/>
                      <a:pt x="8" y="87"/>
                    </a:cubicBezTo>
                    <a:cubicBezTo>
                      <a:pt x="11" y="86"/>
                      <a:pt x="13" y="85"/>
                      <a:pt x="16" y="83"/>
                    </a:cubicBezTo>
                    <a:cubicBezTo>
                      <a:pt x="22" y="78"/>
                      <a:pt x="20" y="70"/>
                      <a:pt x="23" y="63"/>
                    </a:cubicBezTo>
                    <a:cubicBezTo>
                      <a:pt x="28" y="47"/>
                      <a:pt x="38" y="38"/>
                      <a:pt x="39" y="22"/>
                    </a:cubicBezTo>
                    <a:cubicBezTo>
                      <a:pt x="40" y="16"/>
                      <a:pt x="40" y="12"/>
                      <a:pt x="39" y="7"/>
                    </a:cubicBezTo>
                    <a:cubicBezTo>
                      <a:pt x="39" y="4"/>
                      <a:pt x="39" y="0"/>
                      <a:pt x="39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78" name="Google Shape;578;p87"/>
              <p:cNvSpPr/>
              <p:nvPr/>
            </p:nvSpPr>
            <p:spPr>
              <a:xfrm flipH="1">
                <a:off x="5467993" y="985928"/>
                <a:ext cx="62949" cy="77113"/>
              </a:xfrm>
              <a:custGeom>
                <a:avLst/>
                <a:gdLst/>
                <a:ahLst/>
                <a:cxnLst/>
                <a:rect l="l" t="t" r="r" b="b"/>
                <a:pathLst>
                  <a:path w="29" h="36" extrusionOk="0">
                    <a:moveTo>
                      <a:pt x="0" y="9"/>
                    </a:moveTo>
                    <a:cubicBezTo>
                      <a:pt x="0" y="9"/>
                      <a:pt x="2" y="19"/>
                      <a:pt x="6" y="24"/>
                    </a:cubicBezTo>
                    <a:cubicBezTo>
                      <a:pt x="11" y="30"/>
                      <a:pt x="18" y="36"/>
                      <a:pt x="24" y="31"/>
                    </a:cubicBezTo>
                    <a:cubicBezTo>
                      <a:pt x="28" y="28"/>
                      <a:pt x="29" y="24"/>
                      <a:pt x="28" y="19"/>
                    </a:cubicBezTo>
                    <a:cubicBezTo>
                      <a:pt x="28" y="12"/>
                      <a:pt x="21" y="10"/>
                      <a:pt x="16" y="5"/>
                    </a:cubicBezTo>
                    <a:cubicBezTo>
                      <a:pt x="15" y="3"/>
                      <a:pt x="12" y="0"/>
                      <a:pt x="12" y="0"/>
                    </a:cubicBezTo>
                  </a:path>
                </a:pathLst>
              </a:cu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79" name="Google Shape;579;p87"/>
              <p:cNvSpPr/>
              <p:nvPr/>
            </p:nvSpPr>
            <p:spPr>
              <a:xfrm flipH="1">
                <a:off x="6050358" y="601327"/>
                <a:ext cx="66720" cy="76762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80" name="Google Shape;580;p87"/>
              <p:cNvSpPr/>
              <p:nvPr/>
            </p:nvSpPr>
            <p:spPr>
              <a:xfrm flipH="1">
                <a:off x="6082056" y="632794"/>
                <a:ext cx="26754" cy="26753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二、鏡面反射</a:t>
            </a:r>
            <a:endParaRPr/>
          </a:p>
        </p:txBody>
      </p:sp>
      <p:grpSp>
        <p:nvGrpSpPr>
          <p:cNvPr id="586" name="Google Shape;586;p8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87" name="Google Shape;587;p8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8" name="Google Shape;588;p8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9" name="Google Shape;589;p8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0" name="Google Shape;590;p8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91" name="Google Shape;591;p8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92" name="Google Shape;592;p8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3" name="Google Shape;593;p8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4" name="Google Shape;594;p8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95" name="Google Shape;595;p8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96" name="Google Shape;596;p88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（四）等價效果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7" name="Google Shape;597;p88"/>
          <p:cNvSpPr/>
          <p:nvPr/>
        </p:nvSpPr>
        <p:spPr>
          <a:xfrm>
            <a:off x="938763" y="1466606"/>
            <a:ext cx="1249680" cy="432048"/>
          </a:xfrm>
          <a:prstGeom prst="rect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實作方法3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8" name="Google Shape;598;p88"/>
          <p:cNvSpPr/>
          <p:nvPr/>
        </p:nvSpPr>
        <p:spPr>
          <a:xfrm>
            <a:off x="2243305" y="1390242"/>
            <a:ext cx="568149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產生環境貼圖 (Environmental Texture Map)再貼上表面，這也適用於曲面反射</a:t>
            </a:r>
            <a:endParaRPr/>
          </a:p>
        </p:txBody>
      </p:sp>
      <p:grpSp>
        <p:nvGrpSpPr>
          <p:cNvPr id="599" name="Google Shape;599;p88"/>
          <p:cNvGrpSpPr/>
          <p:nvPr/>
        </p:nvGrpSpPr>
        <p:grpSpPr>
          <a:xfrm>
            <a:off x="336839" y="2196279"/>
            <a:ext cx="8624000" cy="2204724"/>
            <a:chOff x="468746" y="3527329"/>
            <a:chExt cx="11399574" cy="2914299"/>
          </a:xfrm>
        </p:grpSpPr>
        <p:pic>
          <p:nvPicPr>
            <p:cNvPr id="600" name="Google Shape;600;p8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8746" y="4001294"/>
              <a:ext cx="2009804" cy="193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88"/>
            <p:cNvPicPr preferRelativeResize="0"/>
            <p:nvPr/>
          </p:nvPicPr>
          <p:blipFill rotWithShape="1">
            <a:blip r:embed="rId4">
              <a:alphaModFix/>
            </a:blip>
            <a:srcRect l="9043" t="8927"/>
            <a:stretch/>
          </p:blipFill>
          <p:spPr>
            <a:xfrm>
              <a:off x="2927927" y="3980873"/>
              <a:ext cx="2836011" cy="2331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049327" y="3622635"/>
              <a:ext cx="2818993" cy="2818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51542" y="3976660"/>
              <a:ext cx="3110180" cy="233263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4" name="Google Shape;604;p88"/>
            <p:cNvCxnSpPr/>
            <p:nvPr/>
          </p:nvCxnSpPr>
          <p:spPr>
            <a:xfrm>
              <a:off x="2927927" y="3851564"/>
              <a:ext cx="2743200" cy="923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5" name="Google Shape;605;p88"/>
            <p:cNvCxnSpPr/>
            <p:nvPr/>
          </p:nvCxnSpPr>
          <p:spPr>
            <a:xfrm>
              <a:off x="2927927" y="3845936"/>
              <a:ext cx="0" cy="246596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06" name="Google Shape;606;p88"/>
            <p:cNvSpPr txBox="1"/>
            <p:nvPr/>
          </p:nvSpPr>
          <p:spPr>
            <a:xfrm>
              <a:off x="5467786" y="3527329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8"/>
            <p:cNvSpPr txBox="1"/>
            <p:nvPr/>
          </p:nvSpPr>
          <p:spPr>
            <a:xfrm>
              <a:off x="2636980" y="6072296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三、實作平面鏡效果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613" name="Google Shape;613;p8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14" name="Google Shape;614;p8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7" name="Google Shape;617;p8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18" name="Google Shape;618;p8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19" name="Google Shape;619;p8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0" name="Google Shape;620;p8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1" name="Google Shape;621;p8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22" name="Google Shape;622;p8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623" name="Google Shape;623;p89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（一）實作步驟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24" name="Google Shape;624;p89"/>
          <p:cNvSpPr txBox="1"/>
          <p:nvPr/>
        </p:nvSpPr>
        <p:spPr>
          <a:xfrm>
            <a:off x="457200" y="1491752"/>
            <a:ext cx="8229600" cy="273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實作平面鏡子可以分成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（方法1或2的流程）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1 ：準備鏡子範圍的Stencil Buffer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2 ：將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影機鏡頭移到鏡子內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（方法2）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或鏡射整個場景(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方法1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3 ：在Stencil Test作用下畫出鏡中之物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4 ：關閉Stencil Test並恢復成Stencil Test啟用前的狀態，但要保留目前為止的Color Buffer內容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5 ：關閉Color Buffer畫一次鏡子 (讓鏡子的位置有Depth資訊)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6 ：把場景中不是鏡子的其他物件畫一次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 descr="D:\Downloads\webgl2_工作區域 1 複本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442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889248" y="123478"/>
            <a:ext cx="562696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rgbClr val="002060"/>
                </a:solidFill>
              </a:rPr>
              <a:t>Outline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42416" y="3044971"/>
            <a:ext cx="4130752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貳、Foggy Effect</a:t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1164728" y="3621035"/>
            <a:ext cx="286206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一、起霧效果</a:t>
            </a: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二、繪製起霧效果</a:t>
            </a:r>
            <a:endParaRPr lang="zh-TW" altLang="en-US" sz="20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42416" y="1106062"/>
            <a:ext cx="4130752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壹、Mirror Effect 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939176" y="1574842"/>
            <a:ext cx="399858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sz="20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、Stencil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</a:t>
            </a: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二、鏡面</a:t>
            </a:r>
            <a:r>
              <a:rPr lang="zh-TW" altLang="en-US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反射</a:t>
            </a:r>
            <a:endParaRPr lang="en-US" altLang="zh-TW" sz="20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三、實作平面鏡</a:t>
            </a:r>
            <a:r>
              <a:rPr lang="zh-TW" altLang="en-US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</a:t>
            </a:r>
            <a:endParaRPr lang="en-US" altLang="zh-TW" sz="20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四、問題討論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" name="Google Shape;114;p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三、實作平面鏡效果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630" name="Google Shape;630;p9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31" name="Google Shape;631;p9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2" name="Google Shape;632;p9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3" name="Google Shape;633;p9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4" name="Google Shape;634;p9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35" name="Google Shape;635;p9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36" name="Google Shape;636;p9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7" name="Google Shape;637;p9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8" name="Google Shape;638;p9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39" name="Google Shape;639;p9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40" name="Google Shape;640;p90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（二）示範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1" name="Google Shape;641;p90"/>
          <p:cNvSpPr txBox="1"/>
          <p:nvPr/>
        </p:nvSpPr>
        <p:spPr>
          <a:xfrm>
            <a:off x="628650" y="1369219"/>
            <a:ext cx="28765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鏡子會改到視角，因此將view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matrix備份</a:t>
            </a:r>
            <a:endParaRPr sz="1800" b="0" i="0" u="none" strike="noStrike" cap="none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啟用Stencil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Buffer，準備畫鏡中之物</a:t>
            </a:r>
            <a:endParaRPr sz="18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42" name="Google Shape;642;p90"/>
          <p:cNvGrpSpPr/>
          <p:nvPr/>
        </p:nvGrpSpPr>
        <p:grpSpPr>
          <a:xfrm>
            <a:off x="3845009" y="966267"/>
            <a:ext cx="4335824" cy="4167538"/>
            <a:chOff x="3607264" y="1369219"/>
            <a:chExt cx="5462268" cy="5250262"/>
          </a:xfrm>
        </p:grpSpPr>
        <p:pic>
          <p:nvPicPr>
            <p:cNvPr id="643" name="Google Shape;643;p9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07264" y="1369219"/>
              <a:ext cx="5462268" cy="5250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90"/>
            <p:cNvSpPr/>
            <p:nvPr/>
          </p:nvSpPr>
          <p:spPr>
            <a:xfrm>
              <a:off x="3671455" y="1369219"/>
              <a:ext cx="1454727" cy="244836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90"/>
            <p:cNvSpPr/>
            <p:nvPr/>
          </p:nvSpPr>
          <p:spPr>
            <a:xfrm>
              <a:off x="3768437" y="3699164"/>
              <a:ext cx="2147455" cy="228600"/>
            </a:xfrm>
            <a:prstGeom prst="rect">
              <a:avLst/>
            </a:prstGeom>
            <a:noFill/>
            <a:ln w="5715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 dirty="0" err="1">
                <a:solidFill>
                  <a:srgbClr val="002060"/>
                </a:solidFill>
              </a:rPr>
              <a:t>三、實作平面鏡效果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651" name="Google Shape;651;p9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52" name="Google Shape;652;p9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3" name="Google Shape;653;p9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4" name="Google Shape;654;p9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5" name="Google Shape;655;p9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56" name="Google Shape;656;p9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57" name="Google Shape;657;p9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8" name="Google Shape;658;p9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9" name="Google Shape;659;p9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60" name="Google Shape;660;p9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661" name="Google Shape;661;p91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（二）示範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2" name="Google Shape;662;p91"/>
          <p:cNvSpPr txBox="1"/>
          <p:nvPr/>
        </p:nvSpPr>
        <p:spPr>
          <a:xfrm>
            <a:off x="197769" y="1369219"/>
            <a:ext cx="378292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首先清空Stencil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Buffer</a:t>
            </a:r>
            <a:endParaRPr dirty="0">
              <a:solidFill>
                <a:srgbClr val="FF0000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設定等下的繪圖動作會直接畫在Stencil</a:t>
            </a:r>
            <a:r>
              <a:rPr lang="en-US" sz="18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Buffer上</a:t>
            </a:r>
            <a:endParaRPr sz="1800" b="0" i="0" u="none" strike="noStrike" cap="none" dirty="0">
              <a:solidFill>
                <a:schemeClr val="accent6">
                  <a:lumMod val="7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關閉Depth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Buffer、Color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Buffer確保只有Stencil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Buffer會有寫入的動作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8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在這個狀況下畫出鏡子</a:t>
            </a:r>
            <a:endParaRPr sz="1800" b="0" i="0" u="none" strike="noStrike" cap="none" dirty="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這樣就能做出跟鏡子相同形狀的Stencil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63" name="Google Shape;663;p91"/>
          <p:cNvGrpSpPr/>
          <p:nvPr/>
        </p:nvGrpSpPr>
        <p:grpSpPr>
          <a:xfrm>
            <a:off x="4072953" y="987552"/>
            <a:ext cx="4304927" cy="4155949"/>
            <a:chOff x="4463097" y="831274"/>
            <a:chExt cx="4466807" cy="4312227"/>
          </a:xfrm>
        </p:grpSpPr>
        <p:pic>
          <p:nvPicPr>
            <p:cNvPr id="664" name="Google Shape;664;p9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63097" y="831274"/>
              <a:ext cx="4466807" cy="43122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5" name="Google Shape;665;p91"/>
            <p:cNvSpPr/>
            <p:nvPr/>
          </p:nvSpPr>
          <p:spPr>
            <a:xfrm>
              <a:off x="4821382" y="2126674"/>
              <a:ext cx="2098964" cy="36021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91"/>
            <p:cNvSpPr/>
            <p:nvPr/>
          </p:nvSpPr>
          <p:spPr>
            <a:xfrm>
              <a:off x="4821382" y="2660616"/>
              <a:ext cx="3172691" cy="657548"/>
            </a:xfrm>
            <a:prstGeom prst="rect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91"/>
            <p:cNvSpPr/>
            <p:nvPr/>
          </p:nvSpPr>
          <p:spPr>
            <a:xfrm>
              <a:off x="4821382" y="3491888"/>
              <a:ext cx="3401292" cy="671404"/>
            </a:xfrm>
            <a:prstGeom prst="rect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91"/>
            <p:cNvSpPr/>
            <p:nvPr/>
          </p:nvSpPr>
          <p:spPr>
            <a:xfrm>
              <a:off x="4821381" y="4470745"/>
              <a:ext cx="1648692" cy="249977"/>
            </a:xfrm>
            <a:prstGeom prst="rect">
              <a:avLst/>
            </a:prstGeom>
            <a:noFill/>
            <a:ln w="3810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三、實作平面鏡效果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674" name="Google Shape;674;p9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75" name="Google Shape;675;p9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6" name="Google Shape;676;p9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7" name="Google Shape;677;p9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8" name="Google Shape;678;p9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79" name="Google Shape;679;p9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80" name="Google Shape;680;p9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1" name="Google Shape;681;p9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2" name="Google Shape;682;p9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83" name="Google Shape;683;p9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684" name="Google Shape;684;p92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（二）示範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5" name="Google Shape;685;p92"/>
          <p:cNvSpPr txBox="1"/>
          <p:nvPr/>
        </p:nvSpPr>
        <p:spPr>
          <a:xfrm>
            <a:off x="628650" y="1369219"/>
            <a:ext cx="381866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剛才已經準備好了鏡子形狀的Stencil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現在關閉Stencil Buffer的寫入，並設定保留Stencil Buffer的內容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本例為平行於x-y平面的鏡子，因此在鏡子的位置依照x-y平面鏡射場景即為鏡中之物。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設定要畫的部分為Stencil Buffer等於1的位置，即鏡子的範圍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86" name="Google Shape;68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1" y="273844"/>
            <a:ext cx="4193594" cy="479659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92"/>
          <p:cNvSpPr/>
          <p:nvPr/>
        </p:nvSpPr>
        <p:spPr>
          <a:xfrm>
            <a:off x="4890654" y="332509"/>
            <a:ext cx="1648692" cy="356540"/>
          </a:xfrm>
          <a:prstGeom prst="rect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2"/>
          <p:cNvSpPr/>
          <p:nvPr/>
        </p:nvSpPr>
        <p:spPr>
          <a:xfrm>
            <a:off x="4890654" y="798423"/>
            <a:ext cx="2639291" cy="122434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2"/>
          <p:cNvSpPr/>
          <p:nvPr/>
        </p:nvSpPr>
        <p:spPr>
          <a:xfrm>
            <a:off x="4890653" y="2708563"/>
            <a:ext cx="3241966" cy="671945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2"/>
          <p:cNvSpPr/>
          <p:nvPr/>
        </p:nvSpPr>
        <p:spPr>
          <a:xfrm>
            <a:off x="4890653" y="3553528"/>
            <a:ext cx="2292930" cy="235691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三、實作平面鏡效果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696" name="Google Shape;696;p9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97" name="Google Shape;697;p9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8" name="Google Shape;698;p9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9" name="Google Shape;699;p9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0" name="Google Shape;700;p9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01" name="Google Shape;701;p9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02" name="Google Shape;702;p9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3" name="Google Shape;703;p9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4" name="Google Shape;704;p9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05" name="Google Shape;705;p9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706" name="Google Shape;706;p93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（二）示範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7" name="Google Shape;707;p93"/>
          <p:cNvSpPr txBox="1"/>
          <p:nvPr/>
        </p:nvSpPr>
        <p:spPr>
          <a:xfrm>
            <a:off x="275083" y="1369219"/>
            <a:ext cx="339609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前一頁的鏡射變換。這個是指指定鏡射中心的鏡射變換，先平移到鏡射中心，再對Z軸縮放負一即依照x-y平面鏡射。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設定完Stencil Buffer後把鏡中場景畫一次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畫完之後關閉Stencil Test，並且清空Depth Buffer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08" name="Google Shape;708;p93"/>
          <p:cNvGrpSpPr/>
          <p:nvPr/>
        </p:nvGrpSpPr>
        <p:grpSpPr>
          <a:xfrm>
            <a:off x="3827668" y="1010466"/>
            <a:ext cx="4434831" cy="3981009"/>
            <a:chOff x="4108084" y="526472"/>
            <a:chExt cx="4904732" cy="4402823"/>
          </a:xfrm>
        </p:grpSpPr>
        <p:pic>
          <p:nvPicPr>
            <p:cNvPr id="709" name="Google Shape;709;p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08084" y="526472"/>
              <a:ext cx="4904732" cy="44028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93"/>
            <p:cNvSpPr/>
            <p:nvPr/>
          </p:nvSpPr>
          <p:spPr>
            <a:xfrm>
              <a:off x="4572000" y="976746"/>
              <a:ext cx="3761509" cy="796636"/>
            </a:xfrm>
            <a:prstGeom prst="rect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93"/>
            <p:cNvSpPr/>
            <p:nvPr/>
          </p:nvSpPr>
          <p:spPr>
            <a:xfrm>
              <a:off x="4572001" y="3096492"/>
              <a:ext cx="1073727" cy="25484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93"/>
            <p:cNvSpPr/>
            <p:nvPr/>
          </p:nvSpPr>
          <p:spPr>
            <a:xfrm>
              <a:off x="4284519" y="4312228"/>
              <a:ext cx="2691245" cy="617067"/>
            </a:xfrm>
            <a:prstGeom prst="rect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三、實作平面鏡效果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18" name="Google Shape;718;p9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19" name="Google Shape;719;p9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0" name="Google Shape;720;p9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1" name="Google Shape;721;p9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2" name="Google Shape;722;p9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23" name="Google Shape;723;p9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24" name="Google Shape;724;p9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5" name="Google Shape;725;p9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6" name="Google Shape;726;p9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27" name="Google Shape;727;p9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728" name="Google Shape;728;p94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（二）示範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9" name="Google Shape;729;p94"/>
          <p:cNvSpPr txBox="1"/>
          <p:nvPr/>
        </p:nvSpPr>
        <p:spPr>
          <a:xfrm>
            <a:off x="457200" y="1526709"/>
            <a:ext cx="8229600" cy="126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接下來要建構的是鏡子本身的Depth Buffer值，才能讓鏡子納入Depth Test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方法為關閉Color Buffer畫一次鏡子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如此能確保Depth Buffer有寫入，但Color Buffer的內容不會被蓋掉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30" name="Google Shape;73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843862"/>
            <a:ext cx="6705600" cy="170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三、實作平面鏡效果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36" name="Google Shape;736;p9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37" name="Google Shape;737;p9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8" name="Google Shape;738;p9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9" name="Google Shape;739;p9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0" name="Google Shape;740;p9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41" name="Google Shape;741;p9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42" name="Google Shape;742;p9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3" name="Google Shape;743;p9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4" name="Google Shape;744;p9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45" name="Google Shape;745;p9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746" name="Google Shape;746;p95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（二）示範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7" name="Google Shape;747;p95"/>
          <p:cNvSpPr txBox="1"/>
          <p:nvPr/>
        </p:nvSpPr>
        <p:spPr>
          <a:xfrm>
            <a:off x="628650" y="1369219"/>
            <a:ext cx="7886700" cy="82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到目前為止，我們已經將鏡中之物畫出來了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但鏡子本身還沒有畫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48" name="Google Shape;748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523" y="2504750"/>
            <a:ext cx="2010641" cy="197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7914" y="2504749"/>
            <a:ext cx="2010641" cy="1971788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5"/>
          <p:cNvSpPr/>
          <p:nvPr/>
        </p:nvSpPr>
        <p:spPr>
          <a:xfrm>
            <a:off x="5327074" y="2805546"/>
            <a:ext cx="1420091" cy="1350818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1" name="Google Shape;751;p95"/>
          <p:cNvSpPr txBox="1"/>
          <p:nvPr/>
        </p:nvSpPr>
        <p:spPr>
          <a:xfrm>
            <a:off x="5378161" y="4120243"/>
            <a:ext cx="151014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鏡子位置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三、實作平面鏡效果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57" name="Google Shape;757;p9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58" name="Google Shape;758;p9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9" name="Google Shape;759;p9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0" name="Google Shape;760;p9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1" name="Google Shape;761;p9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62" name="Google Shape;762;p9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63" name="Google Shape;763;p9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4" name="Google Shape;764;p9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5" name="Google Shape;765;p9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66" name="Google Shape;766;p9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767" name="Google Shape;767;p96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（二）示範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8" name="Google Shape;768;p96"/>
          <p:cNvSpPr txBox="1"/>
          <p:nvPr/>
        </p:nvSpPr>
        <p:spPr>
          <a:xfrm>
            <a:off x="104394" y="1369219"/>
            <a:ext cx="3250623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由於鏡子可以視為一片透明玻璃片，因此我們啟用了Blend來繪製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但在這之前，要先重新開啟Color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Buffer的寫入</a:t>
            </a:r>
            <a:endParaRPr sz="1600" b="0" i="0" u="none" strike="noStrike" cap="none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 dirty="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啟用Blend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繪製時不能與鏡子原本位置完全重疊，否則Depth</a:t>
            </a:r>
            <a:r>
              <a:rPr lang="en-US" sz="16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Test會有些問題</a:t>
            </a:r>
            <a:endParaRPr sz="1600" b="0" i="0" u="none" strike="noStrike" cap="none" dirty="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設定鏡面材質，並畫出鏡面</a:t>
            </a:r>
            <a:endParaRPr sz="16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69" name="Google Shape;769;p96"/>
          <p:cNvGrpSpPr/>
          <p:nvPr/>
        </p:nvGrpSpPr>
        <p:grpSpPr>
          <a:xfrm>
            <a:off x="3656195" y="937022"/>
            <a:ext cx="4390525" cy="4144478"/>
            <a:chOff x="4020745" y="172641"/>
            <a:chExt cx="4967609" cy="4689222"/>
          </a:xfrm>
        </p:grpSpPr>
        <p:pic>
          <p:nvPicPr>
            <p:cNvPr id="770" name="Google Shape;770;p9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0745" y="214745"/>
              <a:ext cx="4967609" cy="4647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1" name="Google Shape;771;p96"/>
            <p:cNvSpPr/>
            <p:nvPr/>
          </p:nvSpPr>
          <p:spPr>
            <a:xfrm>
              <a:off x="4073237" y="172641"/>
              <a:ext cx="2369127" cy="208359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96"/>
            <p:cNvSpPr/>
            <p:nvPr/>
          </p:nvSpPr>
          <p:spPr>
            <a:xfrm>
              <a:off x="4073237" y="554182"/>
              <a:ext cx="2369127" cy="318655"/>
            </a:xfrm>
            <a:prstGeom prst="rect">
              <a:avLst/>
            </a:prstGeom>
            <a:noFill/>
            <a:ln w="571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96"/>
            <p:cNvSpPr/>
            <p:nvPr/>
          </p:nvSpPr>
          <p:spPr>
            <a:xfrm>
              <a:off x="4073236" y="1499755"/>
              <a:ext cx="4211782" cy="363682"/>
            </a:xfrm>
            <a:prstGeom prst="rect">
              <a:avLst/>
            </a:prstGeom>
            <a:noFill/>
            <a:ln w="571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96"/>
            <p:cNvSpPr/>
            <p:nvPr/>
          </p:nvSpPr>
          <p:spPr>
            <a:xfrm>
              <a:off x="4139045" y="2008367"/>
              <a:ext cx="4492337" cy="2853495"/>
            </a:xfrm>
            <a:prstGeom prst="rect">
              <a:avLst/>
            </a:prstGeom>
            <a:noFill/>
            <a:ln w="5715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三、實作平面鏡效果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80" name="Google Shape;780;p9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81" name="Google Shape;781;p9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2" name="Google Shape;782;p9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3" name="Google Shape;783;p9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4" name="Google Shape;784;p9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85" name="Google Shape;785;p9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86" name="Google Shape;786;p9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7" name="Google Shape;787;p9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8" name="Google Shape;788;p9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89" name="Google Shape;789;p9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790" name="Google Shape;790;p97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（二）示範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1" name="Google Shape;791;p97"/>
          <p:cNvSpPr txBox="1"/>
          <p:nvPr/>
        </p:nvSpPr>
        <p:spPr>
          <a:xfrm>
            <a:off x="628650" y="1369219"/>
            <a:ext cx="380480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目前已經畫出了鏡中之物和鏡子本身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接者只需畫出場景中除了鏡子之外的其他物件即可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92" name="Google Shape;792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9621" y="1449418"/>
            <a:ext cx="3113052" cy="310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三、實作平面鏡效果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98" name="Google Shape;798;p9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99" name="Google Shape;799;p9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0" name="Google Shape;800;p9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1" name="Google Shape;801;p9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2" name="Google Shape;802;p9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03" name="Google Shape;803;p9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04" name="Google Shape;804;p9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5" name="Google Shape;805;p9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6" name="Google Shape;806;p9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07" name="Google Shape;807;p9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808" name="Google Shape;808;p98"/>
          <p:cNvSpPr/>
          <p:nvPr/>
        </p:nvSpPr>
        <p:spPr>
          <a:xfrm>
            <a:off x="908304" y="937022"/>
            <a:ext cx="24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（二）示範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9" name="Google Shape;809;p98"/>
          <p:cNvSpPr txBox="1"/>
          <p:nvPr/>
        </p:nvSpPr>
        <p:spPr>
          <a:xfrm>
            <a:off x="628650" y="1369219"/>
            <a:ext cx="342380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藍色框住的部分為前面畫出鏡面的部分程式碼</a:t>
            </a:r>
            <a:endParaRPr sz="18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由於鏡面是透明玻璃，因此啟用了Blend，現在要畫鏡子背面，不透明，所以關閉Blend</a:t>
            </a:r>
            <a:endParaRPr dirty="0">
              <a:solidFill>
                <a:srgbClr val="FF0000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畫鏡子背面</a:t>
            </a:r>
            <a:endParaRPr sz="1800" b="0" i="0" u="none" strike="noStrike" cap="none" dirty="0">
              <a:solidFill>
                <a:schemeClr val="accent6">
                  <a:lumMod val="7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最後把場景中不是鏡子的部分畫一遍即完成</a:t>
            </a:r>
            <a:endParaRPr sz="1800" b="0" i="0" u="none" strike="noStrike" cap="none" dirty="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10" name="Google Shape;810;p98"/>
          <p:cNvGrpSpPr/>
          <p:nvPr/>
        </p:nvGrpSpPr>
        <p:grpSpPr>
          <a:xfrm>
            <a:off x="4177145" y="983753"/>
            <a:ext cx="4064647" cy="4005722"/>
            <a:chOff x="4177145" y="464127"/>
            <a:chExt cx="4591916" cy="4525347"/>
          </a:xfrm>
        </p:grpSpPr>
        <p:pic>
          <p:nvPicPr>
            <p:cNvPr id="811" name="Google Shape;811;p9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77145" y="464127"/>
              <a:ext cx="4591916" cy="4525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98"/>
            <p:cNvSpPr/>
            <p:nvPr/>
          </p:nvSpPr>
          <p:spPr>
            <a:xfrm>
              <a:off x="4862945" y="477984"/>
              <a:ext cx="1752600" cy="367145"/>
            </a:xfrm>
            <a:prstGeom prst="rect">
              <a:avLst/>
            </a:prstGeom>
            <a:noFill/>
            <a:ln w="5715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98"/>
            <p:cNvSpPr/>
            <p:nvPr/>
          </p:nvSpPr>
          <p:spPr>
            <a:xfrm>
              <a:off x="4720502" y="900546"/>
              <a:ext cx="3794848" cy="727363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98"/>
            <p:cNvSpPr/>
            <p:nvPr/>
          </p:nvSpPr>
          <p:spPr>
            <a:xfrm>
              <a:off x="4718121" y="1798548"/>
              <a:ext cx="3794848" cy="1865979"/>
            </a:xfrm>
            <a:prstGeom prst="rect">
              <a:avLst/>
            </a:prstGeom>
            <a:noFill/>
            <a:ln w="571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98"/>
            <p:cNvSpPr/>
            <p:nvPr/>
          </p:nvSpPr>
          <p:spPr>
            <a:xfrm>
              <a:off x="4593432" y="4038600"/>
              <a:ext cx="2077532" cy="384464"/>
            </a:xfrm>
            <a:prstGeom prst="rect">
              <a:avLst/>
            </a:prstGeom>
            <a:noFill/>
            <a:ln w="571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 dirty="0" err="1">
                <a:solidFill>
                  <a:srgbClr val="002060"/>
                </a:solidFill>
              </a:rPr>
              <a:t>四、問題討論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821" name="Google Shape;821;p9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22" name="Google Shape;822;p9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3" name="Google Shape;823;p9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4" name="Google Shape;824;p9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5" name="Google Shape;825;p9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26" name="Google Shape;826;p9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27" name="Google Shape;827;p9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8" name="Google Shape;828;p9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9" name="Google Shape;829;p9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30" name="Google Shape;830;p9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831" name="Google Shape;831;p99"/>
          <p:cNvSpPr txBox="1"/>
          <p:nvPr/>
        </p:nvSpPr>
        <p:spPr>
          <a:xfrm>
            <a:off x="457200" y="1200151"/>
            <a:ext cx="649224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如果有兩面鏡子互相照到?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鏡子的夾角呈90度，場景畫4次?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鏡子的夾角呈15度，場景畫24次?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鏡子的夾角呈1度，場景畫360次?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鏡子互相平行?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此方法無法實做這種Case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5407096" cy="135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壹、Mirror Effect </a:t>
            </a:r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1256168" y="1682126"/>
            <a:ext cx="399858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2000" dirty="0" err="1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Stencil</a:t>
            </a:r>
            <a:r>
              <a: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</a:t>
            </a: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二、鏡面反射</a:t>
            </a: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三、實作平面鏡效果</a:t>
            </a: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四、問題討論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100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00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5407096" cy="135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貳、Foggy Effect</a:t>
            </a:r>
            <a:endParaRPr/>
          </a:p>
        </p:txBody>
      </p:sp>
      <p:sp>
        <p:nvSpPr>
          <p:cNvPr id="838" name="Google Shape;838;p100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839" name="Google Shape;839;p100"/>
          <p:cNvSpPr/>
          <p:nvPr/>
        </p:nvSpPr>
        <p:spPr>
          <a:xfrm>
            <a:off x="1256168" y="1682126"/>
            <a:ext cx="399858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altLang="en-US" sz="20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起霧效果</a:t>
            </a:r>
            <a:endParaRPr lang="en-US" altLang="zh-TW" sz="2000" b="0" i="0" u="none" strike="noStrike" cap="none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二、繪製起霧效果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一、起霧效果(Foggy Effect)</a:t>
            </a:r>
            <a:endParaRPr/>
          </a:p>
        </p:txBody>
      </p:sp>
      <p:grpSp>
        <p:nvGrpSpPr>
          <p:cNvPr id="845" name="Google Shape;845;p10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46" name="Google Shape;846;p10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7" name="Google Shape;847;p10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8" name="Google Shape;848;p10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9" name="Google Shape;849;p10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50" name="Google Shape;850;p10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51" name="Google Shape;851;p10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2" name="Google Shape;852;p10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3" name="Google Shape;853;p10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54" name="Google Shape;854;p10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855" name="Google Shape;855;p101"/>
          <p:cNvSpPr/>
          <p:nvPr/>
        </p:nvSpPr>
        <p:spPr>
          <a:xfrm>
            <a:off x="908304" y="937022"/>
            <a:ext cx="271881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</a:t>
            </a:r>
            <a:r>
              <a:rPr lang="en-US" sz="1800" b="1" i="0" u="none" strike="noStrike" cap="none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什麼是起霧效果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6" name="Google Shape;856;p101"/>
          <p:cNvSpPr txBox="1"/>
          <p:nvPr/>
        </p:nvSpPr>
        <p:spPr>
          <a:xfrm>
            <a:off x="628650" y="1369219"/>
            <a:ext cx="8278182" cy="1942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先前有提過，View Volume是一個有限的錐台體(frustum)空間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存在一個最遠可視平面(Far Clipping Plane)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但物體超出該平面會直接消失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但現實並非如此，接近Far Clipping Plane的物體只是越來越霧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當起霧時，能見度降低， Far Clipping Plane往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眼睛方向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移動，而造成場景中許多物體看起來不清楚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57" name="Google Shape;857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3343454"/>
            <a:ext cx="2585605" cy="1769524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01"/>
          <p:cNvSpPr txBox="1"/>
          <p:nvPr/>
        </p:nvSpPr>
        <p:spPr>
          <a:xfrm>
            <a:off x="3338945" y="3663481"/>
            <a:ext cx="5176404" cy="82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比如霾害時，這種現象就會十分明顯，俗稱「起霧」。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這種現象稱為Foggy Effect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zh-TW" altLang="en-US" sz="4000" b="1" dirty="0" smtClean="0">
                <a:solidFill>
                  <a:srgbClr val="002060"/>
                </a:solidFill>
              </a:rPr>
              <a:t>一</a:t>
            </a:r>
            <a:r>
              <a:rPr lang="en-US" sz="4000" b="1" dirty="0" smtClean="0">
                <a:solidFill>
                  <a:srgbClr val="002060"/>
                </a:solidFill>
              </a:rPr>
              <a:t>、</a:t>
            </a:r>
            <a:r>
              <a:rPr lang="en-US" sz="4000" b="1" dirty="0" err="1" smtClean="0">
                <a:solidFill>
                  <a:srgbClr val="002060"/>
                </a:solidFill>
              </a:rPr>
              <a:t>起霧效果</a:t>
            </a:r>
            <a:r>
              <a:rPr lang="en-US" sz="4000" b="1" dirty="0" smtClean="0">
                <a:solidFill>
                  <a:srgbClr val="002060"/>
                </a:solidFill>
              </a:rPr>
              <a:t>(Foggy Effect)</a:t>
            </a:r>
            <a:endParaRPr dirty="0"/>
          </a:p>
        </p:txBody>
      </p:sp>
      <p:grpSp>
        <p:nvGrpSpPr>
          <p:cNvPr id="864" name="Google Shape;864;p10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65" name="Google Shape;865;p10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6" name="Google Shape;866;p10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7" name="Google Shape;867;p10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8" name="Google Shape;868;p10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69" name="Google Shape;869;p10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70" name="Google Shape;870;p10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1" name="Google Shape;871;p10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2" name="Google Shape;872;p10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73" name="Google Shape;873;p10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874" name="Google Shape;874;p102"/>
          <p:cNvSpPr/>
          <p:nvPr/>
        </p:nvSpPr>
        <p:spPr>
          <a:xfrm>
            <a:off x="908301" y="937025"/>
            <a:ext cx="20766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二）</a:t>
            </a:r>
            <a:r>
              <a:rPr lang="en-US" sz="1800" b="1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霧的屬性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5" name="Google Shape;875;p102"/>
          <p:cNvSpPr txBox="1"/>
          <p:nvPr/>
        </p:nvSpPr>
        <p:spPr>
          <a:xfrm>
            <a:off x="457200" y="1590532"/>
            <a:ext cx="8229600" cy="2871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將霧的顏色與每個pixel做Blending.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−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霧的顏色由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程式設計者定義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要作用在pixel上的fog effect可用下列屬性描述 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−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Pixel的</a:t>
            </a: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深度 (depth)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，即離Near Clipping plane的遠近。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−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霧的</a:t>
            </a: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透明度(opacity)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−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霧的</a:t>
            </a: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計算方式(models)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。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−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EXP, EXP2, Linear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−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霧的</a:t>
            </a: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顏色(color)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zh-TW" altLang="en-US" sz="4000" b="1" dirty="0" smtClean="0">
                <a:solidFill>
                  <a:srgbClr val="002060"/>
                </a:solidFill>
              </a:rPr>
              <a:t>二</a:t>
            </a:r>
            <a:r>
              <a:rPr lang="en-US" sz="4000" b="1" dirty="0" smtClean="0">
                <a:solidFill>
                  <a:srgbClr val="002060"/>
                </a:solidFill>
              </a:rPr>
              <a:t>、</a:t>
            </a:r>
            <a:r>
              <a:rPr lang="zh-TW" altLang="en-US" sz="4000" b="1" dirty="0" smtClean="0">
                <a:solidFill>
                  <a:srgbClr val="002060"/>
                </a:solidFill>
              </a:rPr>
              <a:t>繪製</a:t>
            </a:r>
            <a:r>
              <a:rPr lang="en-US" sz="4000" b="1" dirty="0" err="1" smtClean="0">
                <a:solidFill>
                  <a:srgbClr val="002060"/>
                </a:solidFill>
              </a:rPr>
              <a:t>起霧效果</a:t>
            </a:r>
            <a:endParaRPr dirty="0"/>
          </a:p>
        </p:txBody>
      </p:sp>
      <p:grpSp>
        <p:nvGrpSpPr>
          <p:cNvPr id="881" name="Google Shape;881;p10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82" name="Google Shape;882;p10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3" name="Google Shape;883;p10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4" name="Google Shape;884;p10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5" name="Google Shape;885;p10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86" name="Google Shape;886;p10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87" name="Google Shape;887;p10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8" name="Google Shape;888;p10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9" name="Google Shape;889;p10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90" name="Google Shape;890;p10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891" name="Google Shape;891;p103"/>
          <p:cNvSpPr/>
          <p:nvPr/>
        </p:nvSpPr>
        <p:spPr>
          <a:xfrm>
            <a:off x="908304" y="937022"/>
            <a:ext cx="3090672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如何繪製起霧效果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2" name="Google Shape;892;p103"/>
          <p:cNvSpPr txBox="1"/>
          <p:nvPr/>
        </p:nvSpPr>
        <p:spPr>
          <a:xfrm>
            <a:off x="457200" y="1430889"/>
            <a:ext cx="8229600" cy="231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 a pixel, the foggy effect is computed by: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</a:t>
            </a:r>
            <a:r>
              <a:rPr lang="en-US" sz="1600" b="1" i="1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en-US" sz="1600" b="1" i="1" u="none" strike="noStrike" cap="none" baseline="-25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fnl</a:t>
            </a:r>
            <a:r>
              <a:rPr lang="en-US" sz="1600" b="1" i="1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(1-f)*C</a:t>
            </a:r>
            <a:r>
              <a:rPr lang="en-US" sz="1600" b="1" i="1" u="none" strike="noStrike" cap="none" baseline="-25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pix</a:t>
            </a:r>
            <a:r>
              <a:rPr lang="en-US" sz="1600" b="1" i="1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+ (f)*C</a:t>
            </a:r>
            <a:r>
              <a:rPr lang="en-US" sz="1600" b="1" i="1" u="none" strike="noStrike" cap="none" baseline="-25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fog</a:t>
            </a:r>
            <a:endParaRPr sz="1600" b="1" i="1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where </a:t>
            </a:r>
            <a:r>
              <a:rPr lang="en-US" sz="1600" b="0" i="1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en-US" sz="1600" b="0" i="1" u="none" strike="noStrike" cap="none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fnl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the final color, 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1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1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</a:t>
            </a: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fog factor,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1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en-US" sz="1600" b="0" i="1" u="none" strike="noStrike" cap="none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pix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pixel color, 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1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en-US" sz="1600" b="0" i="1" u="none" strike="noStrike" cap="none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fog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= the color of fog.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93" name="Google Shape;893;p103"/>
          <p:cNvGrpSpPr/>
          <p:nvPr/>
        </p:nvGrpSpPr>
        <p:grpSpPr>
          <a:xfrm>
            <a:off x="1146543" y="3617154"/>
            <a:ext cx="3309949" cy="944658"/>
            <a:chOff x="5050718" y="2584926"/>
            <a:chExt cx="2589731" cy="739108"/>
          </a:xfrm>
        </p:grpSpPr>
        <p:sp>
          <p:nvSpPr>
            <p:cNvPr id="894" name="Google Shape;894;p103"/>
            <p:cNvSpPr/>
            <p:nvPr/>
          </p:nvSpPr>
          <p:spPr>
            <a:xfrm>
              <a:off x="7195705" y="2753591"/>
              <a:ext cx="171450" cy="228600"/>
            </a:xfrm>
            <a:prstGeom prst="rect">
              <a:avLst/>
            </a:prstGeom>
            <a:solidFill>
              <a:srgbClr val="FDA3A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5" name="Google Shape;895;p103"/>
            <p:cNvCxnSpPr/>
            <p:nvPr/>
          </p:nvCxnSpPr>
          <p:spPr>
            <a:xfrm rot="10800000">
              <a:off x="5538355" y="2867891"/>
              <a:ext cx="154305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896" name="Google Shape;896;p103"/>
            <p:cNvSpPr txBox="1"/>
            <p:nvPr/>
          </p:nvSpPr>
          <p:spPr>
            <a:xfrm>
              <a:off x="7024255" y="3039341"/>
              <a:ext cx="616194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</a:t>
              </a:r>
              <a:endParaRPr/>
            </a:p>
          </p:txBody>
        </p:sp>
        <p:sp>
          <p:nvSpPr>
            <p:cNvPr id="897" name="Google Shape;897;p103"/>
            <p:cNvSpPr txBox="1"/>
            <p:nvPr/>
          </p:nvSpPr>
          <p:spPr>
            <a:xfrm>
              <a:off x="7024255" y="3039341"/>
              <a:ext cx="616194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</a:t>
              </a:r>
              <a:endParaRPr/>
            </a:p>
          </p:txBody>
        </p:sp>
        <p:sp>
          <p:nvSpPr>
            <p:cNvPr id="898" name="Google Shape;898;p103"/>
            <p:cNvSpPr/>
            <p:nvPr/>
          </p:nvSpPr>
          <p:spPr>
            <a:xfrm>
              <a:off x="6047510" y="2608822"/>
              <a:ext cx="862229" cy="568036"/>
            </a:xfrm>
            <a:prstGeom prst="cloud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03"/>
            <p:cNvSpPr txBox="1"/>
            <p:nvPr/>
          </p:nvSpPr>
          <p:spPr>
            <a:xfrm>
              <a:off x="6120833" y="2652333"/>
              <a:ext cx="715581" cy="500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Fog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particle</a:t>
              </a:r>
              <a:endParaRPr/>
            </a:p>
          </p:txBody>
        </p:sp>
        <p:grpSp>
          <p:nvGrpSpPr>
            <p:cNvPr id="900" name="Google Shape;900;p103"/>
            <p:cNvGrpSpPr/>
            <p:nvPr/>
          </p:nvGrpSpPr>
          <p:grpSpPr>
            <a:xfrm>
              <a:off x="5050718" y="2614126"/>
              <a:ext cx="430379" cy="465853"/>
              <a:chOff x="1847273" y="3805382"/>
              <a:chExt cx="932873" cy="861877"/>
            </a:xfrm>
          </p:grpSpPr>
          <p:sp>
            <p:nvSpPr>
              <p:cNvPr id="901" name="Google Shape;901;p103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2" name="Google Shape;902;p103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3" name="Google Shape;903;p103"/>
              <p:cNvCxnSpPr/>
              <p:nvPr/>
            </p:nvCxnSpPr>
            <p:spPr>
              <a:xfrm rot="10800000">
                <a:off x="1847273" y="4257964"/>
                <a:ext cx="932873" cy="4092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4" name="Google Shape;904;p103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05" name="Google Shape;905;p10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17482" y="2584926"/>
              <a:ext cx="408858" cy="474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6" name="Google Shape;906;p103"/>
          <p:cNvSpPr txBox="1"/>
          <p:nvPr/>
        </p:nvSpPr>
        <p:spPr>
          <a:xfrm>
            <a:off x="4836000" y="2139750"/>
            <a:ext cx="3533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之所以要用1去減是分量的概念</a:t>
            </a:r>
            <a:endParaRPr sz="1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例如霧最後算出的分量在0-1間</a:t>
            </a:r>
            <a:endParaRPr sz="1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如果最霧的狀態，f=1</a:t>
            </a:r>
            <a:endParaRPr sz="1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東西沒有被霧影響，f=0</a:t>
            </a:r>
            <a:endParaRPr sz="1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二、繪製起霧效果</a:t>
            </a:r>
            <a:endParaRPr dirty="0"/>
          </a:p>
        </p:txBody>
      </p:sp>
      <p:grpSp>
        <p:nvGrpSpPr>
          <p:cNvPr id="912" name="Google Shape;912;p10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13" name="Google Shape;913;p10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4" name="Google Shape;914;p10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5" name="Google Shape;915;p10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6" name="Google Shape;916;p10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17" name="Google Shape;917;p10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18" name="Google Shape;918;p10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9" name="Google Shape;919;p10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0" name="Google Shape;920;p10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21" name="Google Shape;921;p10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922" name="Google Shape;922;p104"/>
          <p:cNvSpPr/>
          <p:nvPr/>
        </p:nvSpPr>
        <p:spPr>
          <a:xfrm>
            <a:off x="908304" y="937022"/>
            <a:ext cx="3090672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altLang="zh-TW" sz="1800" b="1" i="0" u="none" strike="noStrike" cap="none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Fog</a:t>
            </a:r>
            <a:r>
              <a:rPr lang="en-US" altLang="zh-TW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Factor Models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24" name="Google Shape;924;p104"/>
          <p:cNvGrpSpPr/>
          <p:nvPr/>
        </p:nvGrpSpPr>
        <p:grpSpPr>
          <a:xfrm>
            <a:off x="5881990" y="1533039"/>
            <a:ext cx="2589731" cy="1070559"/>
            <a:chOff x="5881990" y="1533039"/>
            <a:chExt cx="2589731" cy="1070559"/>
          </a:xfrm>
        </p:grpSpPr>
        <p:sp>
          <p:nvSpPr>
            <p:cNvPr id="925" name="Google Shape;925;p104"/>
            <p:cNvSpPr/>
            <p:nvPr/>
          </p:nvSpPr>
          <p:spPr>
            <a:xfrm>
              <a:off x="8026977" y="2033155"/>
              <a:ext cx="171450" cy="228600"/>
            </a:xfrm>
            <a:prstGeom prst="rect">
              <a:avLst/>
            </a:prstGeom>
            <a:solidFill>
              <a:srgbClr val="FDA3A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04"/>
            <p:cNvSpPr txBox="1"/>
            <p:nvPr/>
          </p:nvSpPr>
          <p:spPr>
            <a:xfrm>
              <a:off x="7855527" y="2318905"/>
              <a:ext cx="616194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</a:t>
              </a:r>
              <a:endParaRPr/>
            </a:p>
          </p:txBody>
        </p:sp>
        <p:sp>
          <p:nvSpPr>
            <p:cNvPr id="927" name="Google Shape;927;p104"/>
            <p:cNvSpPr txBox="1"/>
            <p:nvPr/>
          </p:nvSpPr>
          <p:spPr>
            <a:xfrm>
              <a:off x="7855527" y="2318905"/>
              <a:ext cx="616194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</a:t>
              </a:r>
              <a:endParaRPr/>
            </a:p>
          </p:txBody>
        </p:sp>
        <p:grpSp>
          <p:nvGrpSpPr>
            <p:cNvPr id="928" name="Google Shape;928;p104"/>
            <p:cNvGrpSpPr/>
            <p:nvPr/>
          </p:nvGrpSpPr>
          <p:grpSpPr>
            <a:xfrm>
              <a:off x="5881990" y="1893690"/>
              <a:ext cx="430379" cy="465853"/>
              <a:chOff x="1847273" y="3805382"/>
              <a:chExt cx="932873" cy="861877"/>
            </a:xfrm>
          </p:grpSpPr>
          <p:sp>
            <p:nvSpPr>
              <p:cNvPr id="929" name="Google Shape;929;p104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30" name="Google Shape;930;p104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1" name="Google Shape;931;p104"/>
              <p:cNvCxnSpPr/>
              <p:nvPr/>
            </p:nvCxnSpPr>
            <p:spPr>
              <a:xfrm rot="10800000">
                <a:off x="1847273" y="4257964"/>
                <a:ext cx="932873" cy="4092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2" name="Google Shape;932;p104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33" name="Google Shape;933;p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48754" y="1864490"/>
              <a:ext cx="408858" cy="4746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34" name="Google Shape;934;p104"/>
            <p:cNvCxnSpPr/>
            <p:nvPr/>
          </p:nvCxnSpPr>
          <p:spPr>
            <a:xfrm rot="10800000">
              <a:off x="6369627" y="2147455"/>
              <a:ext cx="154305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935" name="Google Shape;935;p104"/>
            <p:cNvSpPr/>
            <p:nvPr/>
          </p:nvSpPr>
          <p:spPr>
            <a:xfrm>
              <a:off x="6515570" y="1893690"/>
              <a:ext cx="1303880" cy="568036"/>
            </a:xfrm>
            <a:prstGeom prst="cloud">
              <a:avLst/>
            </a:prstGeom>
            <a:solidFill>
              <a:schemeClr val="accent1">
                <a:alpha val="35686"/>
              </a:schemeClr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04"/>
            <p:cNvSpPr/>
            <p:nvPr/>
          </p:nvSpPr>
          <p:spPr>
            <a:xfrm rot="5400000">
              <a:off x="7059704" y="1135262"/>
              <a:ext cx="171450" cy="1485900"/>
            </a:xfrm>
            <a:prstGeom prst="leftBrace">
              <a:avLst>
                <a:gd name="adj1" fmla="val 72222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04"/>
            <p:cNvSpPr txBox="1"/>
            <p:nvPr/>
          </p:nvSpPr>
          <p:spPr>
            <a:xfrm>
              <a:off x="6695373" y="1533039"/>
              <a:ext cx="92878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Depth = </a:t>
              </a:r>
              <a:r>
                <a:rPr lang="en-US" sz="1400" b="1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內容版面配置區 2"/>
              <p:cNvSpPr txBox="1">
                <a:spLocks/>
              </p:cNvSpPr>
              <p:nvPr/>
            </p:nvSpPr>
            <p:spPr>
              <a:xfrm>
                <a:off x="457200" y="1437746"/>
                <a:ext cx="8229600" cy="33944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9pPr>
              </a:lstStyle>
              <a:p>
                <a:r>
                  <a:rPr lang="en-US" altLang="zh-TW" sz="1600" dirty="0" smtClean="0"/>
                  <a:t>Fog Factor</a:t>
                </a:r>
                <a:r>
                  <a:rPr lang="zh-TW" altLang="en-US" sz="1600" dirty="0" smtClean="0"/>
                  <a:t>根據不同</a:t>
                </a:r>
                <a:r>
                  <a:rPr lang="en-US" altLang="zh-TW" sz="1600" dirty="0" smtClean="0"/>
                  <a:t>Model</a:t>
                </a:r>
                <a:r>
                  <a:rPr lang="zh-TW" altLang="en-US" sz="1600" dirty="0" smtClean="0"/>
                  <a:t>有不同的公式</a:t>
                </a:r>
                <a:endParaRPr lang="en-US" altLang="zh-TW" sz="1600" dirty="0" smtClean="0"/>
              </a:p>
              <a:p>
                <a:pPr lvl="1"/>
                <a:r>
                  <a:rPr lang="en-US" altLang="zh-TW" sz="1600" dirty="0"/>
                  <a:t>Exponential</a:t>
                </a:r>
                <a:r>
                  <a:rPr lang="en-US" altLang="zh-TW" sz="1600" dirty="0" smtClean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𝑎𝑑</m:t>
                        </m:r>
                      </m:sup>
                    </m:sSup>
                  </m:oMath>
                </a14:m>
                <a:endParaRPr lang="en-US" altLang="zh-TW" sz="1600" dirty="0" smtClean="0"/>
              </a:p>
              <a:p>
                <a:pPr lvl="2"/>
                <a:r>
                  <a:rPr lang="en-US" altLang="zh-TW" sz="1600" dirty="0" smtClean="0"/>
                  <a:t>where a is density per unit distance.</a:t>
                </a:r>
              </a:p>
              <a:p>
                <a:pPr marL="1371600" lvl="4" indent="0">
                  <a:buFont typeface="Arial"/>
                  <a:buNone/>
                </a:pPr>
                <a:r>
                  <a:rPr lang="en-US" altLang="zh-TW" sz="1600" dirty="0"/>
                  <a:t>d is the depth of the pixel.</a:t>
                </a:r>
              </a:p>
              <a:p>
                <a:pPr lvl="2"/>
                <a:r>
                  <a:rPr lang="zh-TW" altLang="en-US" sz="1600" dirty="0" smtClean="0"/>
                  <a:t>一般物理模型的近似。</a:t>
                </a:r>
                <a:endParaRPr lang="en-US" altLang="zh-TW" sz="1600" dirty="0"/>
              </a:p>
              <a:p>
                <a:pPr lvl="1"/>
                <a:r>
                  <a:rPr lang="en-US" altLang="zh-TW" sz="1600" dirty="0" smtClean="0"/>
                  <a:t>Exponential square: </a:t>
                </a:r>
                <a:r>
                  <a:rPr lang="en-US" altLang="zh-TW" sz="1600" dirty="0" smtClean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TW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TW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1600" dirty="0" smtClean="0">
                  <a:solidFill>
                    <a:schemeClr val="accent2"/>
                  </a:solidFill>
                </a:endParaRPr>
              </a:p>
              <a:p>
                <a:pPr lvl="2"/>
                <a:r>
                  <a:rPr lang="zh-TW" altLang="en-US" sz="1600" dirty="0" smtClean="0"/>
                  <a:t>衰減的很快，適合用於繪製晚上的視野。</a:t>
                </a:r>
                <a:endParaRPr lang="en-US" altLang="zh-TW" sz="1600" dirty="0" smtClean="0"/>
              </a:p>
              <a:p>
                <a:pPr lvl="1"/>
                <a:r>
                  <a:rPr lang="en-US" altLang="zh-TW" sz="1600" dirty="0" smtClean="0"/>
                  <a:t>Linear: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16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end</m:t>
                        </m:r>
                        <m:r>
                          <a:rPr lang="en-US" altLang="zh-TW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16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end</m:t>
                        </m:r>
                        <m:r>
                          <a:rPr lang="en-US" altLang="zh-TW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 sz="16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start</m:t>
                        </m:r>
                      </m:den>
                    </m:f>
                  </m:oMath>
                </a14:m>
                <a:endParaRPr lang="en-US" altLang="zh-TW" sz="1600" dirty="0" smtClean="0">
                  <a:solidFill>
                    <a:schemeClr val="accent2"/>
                  </a:solidFill>
                </a:endParaRPr>
              </a:p>
              <a:p>
                <a:pPr lvl="2"/>
                <a:r>
                  <a:rPr lang="en-US" altLang="zh-TW" sz="1600" dirty="0" smtClean="0"/>
                  <a:t> </a:t>
                </a:r>
                <a:r>
                  <a:rPr lang="en-US" altLang="zh-TW" sz="1600" dirty="0"/>
                  <a:t>z: depth of the </a:t>
                </a:r>
                <a:r>
                  <a:rPr lang="en-US" altLang="zh-TW" sz="1600" dirty="0" smtClean="0"/>
                  <a:t>pixel;</a:t>
                </a:r>
                <a:r>
                  <a:rPr lang="zh-TW" altLang="en-US" sz="1600" dirty="0" smtClean="0"/>
                  <a:t>       </a:t>
                </a:r>
                <a:r>
                  <a:rPr lang="en-US" altLang="zh-TW" sz="1600" dirty="0" smtClean="0"/>
                  <a:t>end </a:t>
                </a:r>
                <a:r>
                  <a:rPr lang="en-US" altLang="zh-TW" sz="1600" dirty="0"/>
                  <a:t>&amp; start: range of the fog</a:t>
                </a:r>
                <a:r>
                  <a:rPr lang="en-US" altLang="zh-TW" sz="1600" dirty="0" smtClean="0"/>
                  <a:t>.</a:t>
                </a:r>
              </a:p>
              <a:p>
                <a:pPr lvl="2"/>
                <a:r>
                  <a:rPr lang="zh-TW" altLang="en-US" sz="1600" dirty="0" smtClean="0"/>
                  <a:t>線性模型，運算速度最快</a:t>
                </a:r>
                <a:endParaRPr lang="en-US" altLang="zh-TW" sz="1600" dirty="0"/>
              </a:p>
              <a:p>
                <a:pPr marL="1371600" lvl="4" indent="0">
                  <a:buFont typeface="Arial"/>
                  <a:buNone/>
                </a:pPr>
                <a:endParaRPr lang="en-US" altLang="zh-TW" sz="1600" dirty="0"/>
              </a:p>
              <a:p>
                <a:pPr lvl="1"/>
                <a:endParaRPr lang="zh-TW" altLang="en-US" sz="1600" dirty="0"/>
              </a:p>
            </p:txBody>
          </p:sp>
        </mc:Choice>
        <mc:Fallback xmlns="">
          <p:sp>
            <p:nvSpPr>
              <p:cNvPr id="29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37746"/>
                <a:ext cx="8229600" cy="33944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二、繪製起霧效果</a:t>
            </a:r>
            <a:endParaRPr dirty="0"/>
          </a:p>
        </p:txBody>
      </p:sp>
      <p:grpSp>
        <p:nvGrpSpPr>
          <p:cNvPr id="943" name="Google Shape;943;p10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44" name="Google Shape;944;p10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5" name="Google Shape;945;p10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6" name="Google Shape;946;p10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7" name="Google Shape;947;p10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48" name="Google Shape;948;p10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49" name="Google Shape;949;p10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50" name="Google Shape;950;p10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51" name="Google Shape;951;p10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52" name="Google Shape;952;p10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953" name="Google Shape;953;p105"/>
          <p:cNvSpPr/>
          <p:nvPr/>
        </p:nvSpPr>
        <p:spPr>
          <a:xfrm>
            <a:off x="908304" y="937022"/>
            <a:ext cx="3090672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</a:t>
            </a:r>
            <a:r>
              <a:rPr lang="zh-TW" alt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優化繪製效果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4" name="Google Shape;954;p105"/>
          <p:cNvSpPr txBox="1"/>
          <p:nvPr/>
        </p:nvSpPr>
        <p:spPr>
          <a:xfrm>
            <a:off x="457200" y="1492759"/>
            <a:ext cx="8229600" cy="148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前面說的Pixel的深度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(Depths of pixels)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基本上是存於Depth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Buffer中</a:t>
            </a:r>
            <a:endParaRPr sz="16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我們用的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Foggy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Effect深度參數也是使用Depth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Buffer中Depth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Information。</a:t>
            </a:r>
            <a:endParaRPr sz="16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但是</a:t>
            </a:r>
            <a:r>
              <a:rPr lang="en-US" sz="1600" b="0" i="0" u="none" strike="noStrike" cap="none" dirty="0" err="1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這樣的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Depth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Information是線性內插的，並不準確</a:t>
            </a:r>
            <a:endParaRPr sz="16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改進方式：</a:t>
            </a:r>
            <a:r>
              <a:rPr lang="en-US" sz="1600" b="0" i="0" u="none" strike="noStrike" cap="none" dirty="0" err="1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可以用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RANGE_BASED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Method去近似</a:t>
            </a:r>
            <a:endParaRPr sz="16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grpSp>
        <p:nvGrpSpPr>
          <p:cNvPr id="955" name="Google Shape;955;p105"/>
          <p:cNvGrpSpPr/>
          <p:nvPr/>
        </p:nvGrpSpPr>
        <p:grpSpPr>
          <a:xfrm>
            <a:off x="2995708" y="3294073"/>
            <a:ext cx="3275802" cy="1447546"/>
            <a:chOff x="2995708" y="3294073"/>
            <a:chExt cx="3275802" cy="1447546"/>
          </a:xfrm>
        </p:grpSpPr>
        <p:cxnSp>
          <p:nvCxnSpPr>
            <p:cNvPr id="956" name="Google Shape;956;p105"/>
            <p:cNvCxnSpPr/>
            <p:nvPr/>
          </p:nvCxnSpPr>
          <p:spPr>
            <a:xfrm>
              <a:off x="4097482" y="3351223"/>
              <a:ext cx="857250" cy="91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957" name="Google Shape;957;p105"/>
            <p:cNvSpPr/>
            <p:nvPr/>
          </p:nvSpPr>
          <p:spPr>
            <a:xfrm>
              <a:off x="4097482" y="335122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0" y="0"/>
                  </a:moveTo>
                  <a:cubicBezTo>
                    <a:pt x="200" y="32"/>
                    <a:pt x="400" y="64"/>
                    <a:pt x="528" y="192"/>
                  </a:cubicBezTo>
                  <a:cubicBezTo>
                    <a:pt x="656" y="320"/>
                    <a:pt x="712" y="544"/>
                    <a:pt x="768" y="76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8" name="Google Shape;958;p105"/>
            <p:cNvCxnSpPr/>
            <p:nvPr/>
          </p:nvCxnSpPr>
          <p:spPr>
            <a:xfrm rot="10800000" flipH="1">
              <a:off x="3525982" y="3351223"/>
              <a:ext cx="571500" cy="7429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9" name="Google Shape;959;p105"/>
            <p:cNvCxnSpPr/>
            <p:nvPr/>
          </p:nvCxnSpPr>
          <p:spPr>
            <a:xfrm>
              <a:off x="3583132" y="4208473"/>
              <a:ext cx="1314450" cy="571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60" name="Google Shape;960;p105"/>
            <p:cNvCxnSpPr/>
            <p:nvPr/>
          </p:nvCxnSpPr>
          <p:spPr>
            <a:xfrm rot="10800000" flipH="1">
              <a:off x="3525982" y="3636973"/>
              <a:ext cx="1257300" cy="5143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61" name="Google Shape;961;p105"/>
            <p:cNvSpPr/>
            <p:nvPr/>
          </p:nvSpPr>
          <p:spPr>
            <a:xfrm>
              <a:off x="4097482" y="3294073"/>
              <a:ext cx="171450" cy="1714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05"/>
            <p:cNvSpPr txBox="1"/>
            <p:nvPr/>
          </p:nvSpPr>
          <p:spPr>
            <a:xfrm>
              <a:off x="4189556" y="4456926"/>
              <a:ext cx="1438535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PLANE_BASED</a:t>
              </a:r>
              <a:endParaRPr/>
            </a:p>
          </p:txBody>
        </p:sp>
        <p:cxnSp>
          <p:nvCxnSpPr>
            <p:cNvPr id="963" name="Google Shape;963;p105"/>
            <p:cNvCxnSpPr/>
            <p:nvPr/>
          </p:nvCxnSpPr>
          <p:spPr>
            <a:xfrm rot="10800000" flipH="1">
              <a:off x="4395602" y="3932464"/>
              <a:ext cx="216230" cy="59534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64" name="Google Shape;964;p105"/>
            <p:cNvSpPr txBox="1"/>
            <p:nvPr/>
          </p:nvSpPr>
          <p:spPr>
            <a:xfrm>
              <a:off x="4783282" y="3358242"/>
              <a:ext cx="1488228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RANGE_BASED</a:t>
              </a:r>
              <a:endParaRPr/>
            </a:p>
          </p:txBody>
        </p:sp>
        <p:grpSp>
          <p:nvGrpSpPr>
            <p:cNvPr id="965" name="Google Shape;965;p105"/>
            <p:cNvGrpSpPr/>
            <p:nvPr/>
          </p:nvGrpSpPr>
          <p:grpSpPr>
            <a:xfrm rot="-1506447">
              <a:off x="3074210" y="4061272"/>
              <a:ext cx="430379" cy="465853"/>
              <a:chOff x="1847273" y="3805382"/>
              <a:chExt cx="932873" cy="861877"/>
            </a:xfrm>
          </p:grpSpPr>
          <p:sp>
            <p:nvSpPr>
              <p:cNvPr id="966" name="Google Shape;966;p105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67" name="Google Shape;967;p105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68" name="Google Shape;968;p105"/>
              <p:cNvCxnSpPr/>
              <p:nvPr/>
            </p:nvCxnSpPr>
            <p:spPr>
              <a:xfrm rot="10800000">
                <a:off x="1847273" y="4257964"/>
                <a:ext cx="932873" cy="4092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69" name="Google Shape;969;p105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0" name="Google Shape;970;p105"/>
            <p:cNvSpPr/>
            <p:nvPr/>
          </p:nvSpPr>
          <p:spPr>
            <a:xfrm rot="3511512">
              <a:off x="3538005" y="3666523"/>
              <a:ext cx="907473" cy="568036"/>
            </a:xfrm>
            <a:prstGeom prst="cloud">
              <a:avLst/>
            </a:prstGeom>
            <a:solidFill>
              <a:schemeClr val="accent1">
                <a:alpha val="35686"/>
              </a:schemeClr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05"/>
            <p:cNvSpPr/>
            <p:nvPr/>
          </p:nvSpPr>
          <p:spPr>
            <a:xfrm>
              <a:off x="4946073" y="3627665"/>
              <a:ext cx="457200" cy="256041"/>
            </a:xfrm>
            <a:custGeom>
              <a:avLst/>
              <a:gdLst/>
              <a:ahLst/>
              <a:cxnLst/>
              <a:rect l="l" t="t" r="r" b="b"/>
              <a:pathLst>
                <a:path w="609600" h="341388" extrusionOk="0">
                  <a:moveTo>
                    <a:pt x="609600" y="0"/>
                  </a:moveTo>
                  <a:cubicBezTo>
                    <a:pt x="591127" y="131618"/>
                    <a:pt x="572654" y="263236"/>
                    <a:pt x="471054" y="314036"/>
                  </a:cubicBezTo>
                  <a:cubicBezTo>
                    <a:pt x="369454" y="364836"/>
                    <a:pt x="184727" y="334818"/>
                    <a:pt x="0" y="30480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0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二、繪製起霧效果</a:t>
            </a:r>
            <a:endParaRPr dirty="0"/>
          </a:p>
        </p:txBody>
      </p:sp>
      <p:grpSp>
        <p:nvGrpSpPr>
          <p:cNvPr id="977" name="Google Shape;977;p10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78" name="Google Shape;978;p10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9" name="Google Shape;979;p10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0" name="Google Shape;980;p10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1" name="Google Shape;981;p10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82" name="Google Shape;982;p10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83" name="Google Shape;983;p10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4" name="Google Shape;984;p10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5" name="Google Shape;985;p10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86" name="Google Shape;986;p10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987" name="Google Shape;987;p106"/>
          <p:cNvSpPr/>
          <p:nvPr/>
        </p:nvSpPr>
        <p:spPr>
          <a:xfrm>
            <a:off x="908304" y="937022"/>
            <a:ext cx="136550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示範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8" name="Google Shape;988;p106"/>
          <p:cNvSpPr txBox="1"/>
          <p:nvPr/>
        </p:nvSpPr>
        <p:spPr>
          <a:xfrm>
            <a:off x="628651" y="1834895"/>
            <a:ext cx="4037498" cy="120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首先，我們在Shader的標頭檔加入一些Enum data。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9" name="Google Shape;989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6638" y="2398151"/>
            <a:ext cx="3436513" cy="168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6639" y="1635377"/>
            <a:ext cx="3436512" cy="51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0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二、繪製起霧效果</a:t>
            </a:r>
            <a:endParaRPr dirty="0"/>
          </a:p>
        </p:txBody>
      </p:sp>
      <p:grpSp>
        <p:nvGrpSpPr>
          <p:cNvPr id="996" name="Google Shape;996;p10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97" name="Google Shape;997;p10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8" name="Google Shape;998;p10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9" name="Google Shape;999;p10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0" name="Google Shape;1000;p10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01" name="Google Shape;1001;p10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02" name="Google Shape;1002;p10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3" name="Google Shape;1003;p10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4" name="Google Shape;1004;p10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05" name="Google Shape;1005;p10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1006" name="Google Shape;1006;p107"/>
          <p:cNvSpPr/>
          <p:nvPr/>
        </p:nvSpPr>
        <p:spPr>
          <a:xfrm>
            <a:off x="908304" y="937022"/>
            <a:ext cx="136550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示範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7" name="Google Shape;1007;p107"/>
          <p:cNvSpPr txBox="1"/>
          <p:nvPr/>
        </p:nvSpPr>
        <p:spPr>
          <a:xfrm>
            <a:off x="197768" y="1410326"/>
            <a:ext cx="2540719" cy="199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PLANE_BASED直接使用z值作為Depth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RANGE_BASED則使用眼睛看過去的總長當作Depth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pic>
        <p:nvPicPr>
          <p:cNvPr id="1008" name="Google Shape;1008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0362" y="1369219"/>
            <a:ext cx="5382108" cy="3146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9" name="Google Shape;1009;p107"/>
          <p:cNvGrpSpPr/>
          <p:nvPr/>
        </p:nvGrpSpPr>
        <p:grpSpPr>
          <a:xfrm>
            <a:off x="112684" y="3555269"/>
            <a:ext cx="2632383" cy="1447547"/>
            <a:chOff x="0" y="3579821"/>
            <a:chExt cx="2632383" cy="1447547"/>
          </a:xfrm>
        </p:grpSpPr>
        <p:cxnSp>
          <p:nvCxnSpPr>
            <p:cNvPr id="1010" name="Google Shape;1010;p107"/>
            <p:cNvCxnSpPr/>
            <p:nvPr/>
          </p:nvCxnSpPr>
          <p:spPr>
            <a:xfrm>
              <a:off x="1101774" y="3636971"/>
              <a:ext cx="857250" cy="91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011" name="Google Shape;1011;p107"/>
            <p:cNvSpPr/>
            <p:nvPr/>
          </p:nvSpPr>
          <p:spPr>
            <a:xfrm>
              <a:off x="1101774" y="3636971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0" y="0"/>
                  </a:moveTo>
                  <a:cubicBezTo>
                    <a:pt x="200" y="32"/>
                    <a:pt x="400" y="64"/>
                    <a:pt x="528" y="192"/>
                  </a:cubicBezTo>
                  <a:cubicBezTo>
                    <a:pt x="656" y="320"/>
                    <a:pt x="712" y="544"/>
                    <a:pt x="768" y="76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2" name="Google Shape;1012;p107"/>
            <p:cNvCxnSpPr/>
            <p:nvPr/>
          </p:nvCxnSpPr>
          <p:spPr>
            <a:xfrm rot="10800000" flipH="1">
              <a:off x="530274" y="3636971"/>
              <a:ext cx="571500" cy="7429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13" name="Google Shape;1013;p107"/>
            <p:cNvCxnSpPr/>
            <p:nvPr/>
          </p:nvCxnSpPr>
          <p:spPr>
            <a:xfrm>
              <a:off x="587424" y="4494221"/>
              <a:ext cx="1314450" cy="571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14" name="Google Shape;1014;p107"/>
            <p:cNvCxnSpPr/>
            <p:nvPr/>
          </p:nvCxnSpPr>
          <p:spPr>
            <a:xfrm rot="10800000" flipH="1">
              <a:off x="530274" y="3922721"/>
              <a:ext cx="1257300" cy="5143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15" name="Google Shape;1015;p107"/>
            <p:cNvSpPr/>
            <p:nvPr/>
          </p:nvSpPr>
          <p:spPr>
            <a:xfrm>
              <a:off x="1101774" y="3579821"/>
              <a:ext cx="171450" cy="1714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07"/>
            <p:cNvSpPr txBox="1"/>
            <p:nvPr/>
          </p:nvSpPr>
          <p:spPr>
            <a:xfrm>
              <a:off x="1193848" y="4742675"/>
              <a:ext cx="1438535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PLANE_BASED</a:t>
              </a:r>
              <a:endParaRPr/>
            </a:p>
          </p:txBody>
        </p:sp>
        <p:cxnSp>
          <p:nvCxnSpPr>
            <p:cNvPr id="1017" name="Google Shape;1017;p107"/>
            <p:cNvCxnSpPr/>
            <p:nvPr/>
          </p:nvCxnSpPr>
          <p:spPr>
            <a:xfrm rot="10800000" flipH="1">
              <a:off x="1399894" y="4218213"/>
              <a:ext cx="216230" cy="59534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018" name="Google Shape;1018;p107"/>
            <p:cNvGrpSpPr/>
            <p:nvPr/>
          </p:nvGrpSpPr>
          <p:grpSpPr>
            <a:xfrm rot="-1506447">
              <a:off x="78502" y="4347021"/>
              <a:ext cx="430379" cy="465853"/>
              <a:chOff x="1847273" y="3805382"/>
              <a:chExt cx="932873" cy="861877"/>
            </a:xfrm>
          </p:grpSpPr>
          <p:sp>
            <p:nvSpPr>
              <p:cNvPr id="1019" name="Google Shape;1019;p107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20" name="Google Shape;1020;p107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1" name="Google Shape;1021;p107"/>
              <p:cNvCxnSpPr/>
              <p:nvPr/>
            </p:nvCxnSpPr>
            <p:spPr>
              <a:xfrm rot="10800000">
                <a:off x="1847273" y="4257964"/>
                <a:ext cx="932873" cy="4092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22" name="Google Shape;1022;p107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3" name="Google Shape;1023;p107"/>
            <p:cNvSpPr/>
            <p:nvPr/>
          </p:nvSpPr>
          <p:spPr>
            <a:xfrm rot="3511512">
              <a:off x="542297" y="3952272"/>
              <a:ext cx="907473" cy="568036"/>
            </a:xfrm>
            <a:prstGeom prst="cloud">
              <a:avLst/>
            </a:prstGeom>
            <a:solidFill>
              <a:schemeClr val="accent1">
                <a:alpha val="35686"/>
              </a:schemeClr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07"/>
            <p:cNvSpPr/>
            <p:nvPr/>
          </p:nvSpPr>
          <p:spPr>
            <a:xfrm>
              <a:off x="1950365" y="3913413"/>
              <a:ext cx="457200" cy="256041"/>
            </a:xfrm>
            <a:custGeom>
              <a:avLst/>
              <a:gdLst/>
              <a:ahLst/>
              <a:cxnLst/>
              <a:rect l="l" t="t" r="r" b="b"/>
              <a:pathLst>
                <a:path w="609600" h="341388" extrusionOk="0">
                  <a:moveTo>
                    <a:pt x="609600" y="0"/>
                  </a:moveTo>
                  <a:cubicBezTo>
                    <a:pt x="591127" y="131618"/>
                    <a:pt x="572654" y="263236"/>
                    <a:pt x="471054" y="314036"/>
                  </a:cubicBezTo>
                  <a:cubicBezTo>
                    <a:pt x="369454" y="364836"/>
                    <a:pt x="184727" y="334818"/>
                    <a:pt x="0" y="30480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二、繪製起霧效果</a:t>
            </a:r>
            <a:endParaRPr dirty="0"/>
          </a:p>
        </p:txBody>
      </p:sp>
      <p:grpSp>
        <p:nvGrpSpPr>
          <p:cNvPr id="1030" name="Google Shape;1030;p10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31" name="Google Shape;1031;p10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2" name="Google Shape;1032;p10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3" name="Google Shape;1033;p10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4" name="Google Shape;1034;p10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35" name="Google Shape;1035;p10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36" name="Google Shape;1036;p10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7" name="Google Shape;1037;p10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8" name="Google Shape;1038;p10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39" name="Google Shape;1039;p10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1040" name="Google Shape;1040;p108"/>
          <p:cNvSpPr/>
          <p:nvPr/>
        </p:nvSpPr>
        <p:spPr>
          <a:xfrm>
            <a:off x="908304" y="937022"/>
            <a:ext cx="136550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示範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1" name="Google Shape;1041;p108"/>
          <p:cNvSpPr txBox="1"/>
          <p:nvPr/>
        </p:nvSpPr>
        <p:spPr>
          <a:xfrm>
            <a:off x="457200" y="1437746"/>
            <a:ext cx="8229600" cy="83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打光和Texture的程式碼在上方，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這裡直接取打光和Texture的結果作為拿來計算Foggy Effect的數值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42" name="Google Shape;1042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5643" y="2615165"/>
            <a:ext cx="5543550" cy="138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0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二、繪製起霧效果</a:t>
            </a:r>
            <a:endParaRPr dirty="0"/>
          </a:p>
        </p:txBody>
      </p:sp>
      <p:grpSp>
        <p:nvGrpSpPr>
          <p:cNvPr id="1048" name="Google Shape;1048;p10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49" name="Google Shape;1049;p10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0" name="Google Shape;1050;p10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1" name="Google Shape;1051;p10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2" name="Google Shape;1052;p10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53" name="Google Shape;1053;p10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54" name="Google Shape;1054;p10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5" name="Google Shape;1055;p10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6" name="Google Shape;1056;p10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57" name="Google Shape;1057;p10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058" name="Google Shape;1058;p109"/>
          <p:cNvSpPr/>
          <p:nvPr/>
        </p:nvSpPr>
        <p:spPr>
          <a:xfrm>
            <a:off x="908304" y="937022"/>
            <a:ext cx="136550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示範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60" name="Google Shape;1060;p109"/>
          <p:cNvGrpSpPr/>
          <p:nvPr/>
        </p:nvGrpSpPr>
        <p:grpSpPr>
          <a:xfrm>
            <a:off x="4196310" y="1025805"/>
            <a:ext cx="4406314" cy="4017247"/>
            <a:chOff x="4196309" y="678873"/>
            <a:chExt cx="4786847" cy="4364180"/>
          </a:xfrm>
        </p:grpSpPr>
        <p:pic>
          <p:nvPicPr>
            <p:cNvPr id="1061" name="Google Shape;1061;p10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96309" y="678873"/>
              <a:ext cx="4786847" cy="4280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2" name="Google Shape;1062;p109"/>
            <p:cNvSpPr/>
            <p:nvPr/>
          </p:nvSpPr>
          <p:spPr>
            <a:xfrm>
              <a:off x="4274127" y="713510"/>
              <a:ext cx="1780310" cy="58881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09"/>
            <p:cNvSpPr/>
            <p:nvPr/>
          </p:nvSpPr>
          <p:spPr>
            <a:xfrm>
              <a:off x="4274127" y="1369219"/>
              <a:ext cx="3685310" cy="130470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09"/>
            <p:cNvSpPr/>
            <p:nvPr/>
          </p:nvSpPr>
          <p:spPr>
            <a:xfrm>
              <a:off x="4274127" y="2740818"/>
              <a:ext cx="3685310" cy="108303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09"/>
            <p:cNvSpPr/>
            <p:nvPr/>
          </p:nvSpPr>
          <p:spPr>
            <a:xfrm>
              <a:off x="4274127" y="4830851"/>
              <a:ext cx="1627910" cy="21220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09"/>
            <p:cNvSpPr/>
            <p:nvPr/>
          </p:nvSpPr>
          <p:spPr>
            <a:xfrm>
              <a:off x="4274127" y="3890746"/>
              <a:ext cx="3685310" cy="90547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內容版面配置區 2"/>
              <p:cNvSpPr txBox="1">
                <a:spLocks/>
              </p:cNvSpPr>
              <p:nvPr/>
            </p:nvSpPr>
            <p:spPr>
              <a:xfrm>
                <a:off x="628650" y="1369219"/>
                <a:ext cx="3493077" cy="3263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9pPr>
              </a:lstStyle>
              <a:p>
                <a:pPr>
                  <a:buFont typeface="Wingdings" panose="05000000000000000000" pitchFamily="2" charset="2"/>
                  <a:buChar char="ü"/>
                </a:pPr>
                <a:r>
                  <a:rPr lang="zh-TW" altLang="en-US" sz="1400" dirty="0" smtClean="0">
                    <a:solidFill>
                      <a:srgbClr val="FF0000"/>
                    </a:solidFill>
                  </a:rPr>
                  <a:t> 不使用</a:t>
                </a:r>
                <a:r>
                  <a:rPr lang="en-US" altLang="zh-TW" sz="1400" dirty="0" smtClean="0">
                    <a:solidFill>
                      <a:srgbClr val="FF0000"/>
                    </a:solidFill>
                  </a:rPr>
                  <a:t>Foggy</a:t>
                </a:r>
                <a:r>
                  <a:rPr lang="zh-TW" altLang="en-US" sz="1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1400" dirty="0" smtClean="0">
                    <a:solidFill>
                      <a:srgbClr val="FF0000"/>
                    </a:solidFill>
                  </a:rPr>
                  <a:t>Effect</a:t>
                </a:r>
                <a:r>
                  <a:rPr lang="zh-TW" altLang="en-US" sz="1400" dirty="0" smtClean="0">
                    <a:solidFill>
                      <a:srgbClr val="FF0000"/>
                    </a:solidFill>
                  </a:rPr>
                  <a:t>，直接使用原先的結果。</a:t>
                </a:r>
                <a:endParaRPr lang="en-US" altLang="zh-TW" sz="1400" dirty="0" smtClean="0">
                  <a:solidFill>
                    <a:srgbClr val="FF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zh-TW" altLang="en-US" sz="1400" dirty="0" smtClean="0">
                    <a:solidFill>
                      <a:srgbClr val="FFFF00"/>
                    </a:solidFill>
                  </a:rPr>
                  <a:t> </a:t>
                </a:r>
                <a:r>
                  <a:rPr lang="zh-TW" altLang="en-US" sz="14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使用</a:t>
                </a:r>
                <a:r>
                  <a:rPr lang="en-US" altLang="zh-TW" sz="14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Linear</a:t>
                </a:r>
                <a:r>
                  <a:rPr lang="zh-TW" altLang="en-US" sz="14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altLang="zh-TW" sz="14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Model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zh-TW" sz="14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4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14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end</m:t>
                        </m:r>
                        <m:r>
                          <a:rPr lang="en-US" altLang="zh-TW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14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end</m:t>
                        </m:r>
                        <m:r>
                          <a:rPr lang="en-US" altLang="zh-TW" sz="1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 sz="14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start</m:t>
                        </m:r>
                      </m:den>
                    </m:f>
                  </m:oMath>
                </a14:m>
                <a:endParaRPr lang="en-US" altLang="zh-TW" sz="1400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zh-TW" altLang="en-US" sz="1400" dirty="0" smtClean="0">
                    <a:solidFill>
                      <a:srgbClr val="00B050"/>
                    </a:solidFill>
                  </a:rPr>
                  <a:t> 使用</a:t>
                </a:r>
                <a:r>
                  <a:rPr lang="en-US" altLang="zh-TW" sz="1400" dirty="0">
                    <a:solidFill>
                      <a:srgbClr val="00B050"/>
                    </a:solidFill>
                  </a:rPr>
                  <a:t>Exponential</a:t>
                </a:r>
                <a:r>
                  <a:rPr lang="zh-TW" altLang="en-US" sz="14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TW" sz="1400" dirty="0">
                    <a:solidFill>
                      <a:srgbClr val="00B050"/>
                    </a:solidFill>
                  </a:rPr>
                  <a:t>Model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zh-TW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𝑎𝑑</m:t>
                        </m:r>
                      </m:sup>
                    </m:sSup>
                  </m:oMath>
                </a14:m>
                <a:endParaRPr lang="en-US" altLang="zh-TW" sz="1400" dirty="0" smtClean="0">
                  <a:solidFill>
                    <a:srgbClr val="00B050"/>
                  </a:solidFill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zh-TW" altLang="en-US" sz="1400" dirty="0" smtClean="0">
                    <a:solidFill>
                      <a:srgbClr val="00B0F0"/>
                    </a:solidFill>
                  </a:rPr>
                  <a:t> </a:t>
                </a:r>
                <a:r>
                  <a:rPr lang="zh-TW" altLang="en-US" sz="1400" dirty="0" smtClean="0">
                    <a:solidFill>
                      <a:srgbClr val="0070C0"/>
                    </a:solidFill>
                  </a:rPr>
                  <a:t>使用</a:t>
                </a:r>
                <a:r>
                  <a:rPr lang="en-US" altLang="zh-TW" sz="1400" dirty="0">
                    <a:solidFill>
                      <a:srgbClr val="0070C0"/>
                    </a:solidFill>
                  </a:rPr>
                  <a:t>Exponential </a:t>
                </a:r>
                <a:r>
                  <a:rPr lang="en-US" altLang="zh-TW" sz="1400" dirty="0" smtClean="0">
                    <a:solidFill>
                      <a:srgbClr val="0070C0"/>
                    </a:solidFill>
                  </a:rPr>
                  <a:t>square Model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zh-TW" sz="14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sz="1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TW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1400" dirty="0" smtClean="0">
                  <a:solidFill>
                    <a:srgbClr val="0070C0"/>
                  </a:solidFill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zh-TW" altLang="en-US" sz="1400" dirty="0" smtClean="0">
                    <a:solidFill>
                      <a:srgbClr val="7030A0"/>
                    </a:solidFill>
                  </a:rPr>
                  <a:t> 最後，將</a:t>
                </a:r>
                <a:r>
                  <a:rPr lang="en-US" altLang="zh-TW" sz="1400" dirty="0" smtClean="0">
                    <a:solidFill>
                      <a:srgbClr val="7030A0"/>
                    </a:solidFill>
                  </a:rPr>
                  <a:t>Blend</a:t>
                </a:r>
                <a:r>
                  <a:rPr lang="zh-TW" altLang="en-US" sz="1400" dirty="0" smtClean="0">
                    <a:solidFill>
                      <a:srgbClr val="7030A0"/>
                    </a:solidFill>
                  </a:rPr>
                  <a:t>過</a:t>
                </a:r>
                <a:r>
                  <a:rPr lang="en-US" altLang="zh-TW" sz="1400" dirty="0" smtClean="0">
                    <a:solidFill>
                      <a:srgbClr val="7030A0"/>
                    </a:solidFill>
                  </a:rPr>
                  <a:t>Foggy Effect</a:t>
                </a:r>
                <a:r>
                  <a:rPr lang="zh-TW" altLang="en-US" sz="1400" dirty="0" smtClean="0">
                    <a:solidFill>
                      <a:srgbClr val="7030A0"/>
                    </a:solidFill>
                  </a:rPr>
                  <a:t>的結果</a:t>
                </a:r>
                <a:r>
                  <a:rPr lang="en-US" altLang="zh-TW" sz="1400" dirty="0" err="1" smtClean="0">
                    <a:solidFill>
                      <a:srgbClr val="7030A0"/>
                    </a:solidFill>
                  </a:rPr>
                  <a:t>gl_FragColor</a:t>
                </a:r>
                <a:endParaRPr lang="en-US" altLang="zh-TW" sz="1400" dirty="0">
                  <a:solidFill>
                    <a:srgbClr val="7030A0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ü"/>
                </a:pPr>
                <a:endParaRPr lang="zh-TW" altLang="en-US" sz="1400" dirty="0"/>
              </a:p>
            </p:txBody>
          </p:sp>
        </mc:Choice>
        <mc:Fallback xmlns="">
          <p:sp>
            <p:nvSpPr>
              <p:cNvPr id="22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3493077" cy="32635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 dirty="0" err="1">
                <a:solidFill>
                  <a:srgbClr val="002060"/>
                </a:solidFill>
              </a:rPr>
              <a:t>一、Stencil</a:t>
            </a:r>
            <a:r>
              <a:rPr lang="en-US" sz="4000" b="1" dirty="0">
                <a:solidFill>
                  <a:srgbClr val="002060"/>
                </a:solidFill>
              </a:rPr>
              <a:t> Buffer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28" name="Google Shape;128;p3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9" name="Google Shape;129;p3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3" name="Google Shape;133;p3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4" name="Google Shape;134;p3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" name="Google Shape;135;p3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" name="Google Shape;136;p3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7" name="Google Shape;137;p3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908304" y="937022"/>
            <a:ext cx="35661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（一）什麼是Stencil Buffer？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" name="Google Shape;139;p34"/>
          <p:cNvSpPr/>
          <p:nvPr/>
        </p:nvSpPr>
        <p:spPr>
          <a:xfrm>
            <a:off x="971600" y="1580156"/>
            <a:ext cx="643840" cy="432048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F612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功能</a:t>
            </a:r>
            <a:endParaRPr sz="1800" b="1" i="0" u="none" strike="noStrike" cap="none">
              <a:solidFill>
                <a:srgbClr val="4F612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34"/>
          <p:cNvSpPr/>
          <p:nvPr/>
        </p:nvSpPr>
        <p:spPr>
          <a:xfrm>
            <a:off x="1668272" y="1611534"/>
            <a:ext cx="62443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遮罩，可以用來控制指定像素是否要畫進Color Buffer</a:t>
            </a:r>
            <a:endParaRPr/>
          </a:p>
        </p:txBody>
      </p:sp>
      <p:grpSp>
        <p:nvGrpSpPr>
          <p:cNvPr id="141" name="Google Shape;141;p34"/>
          <p:cNvGrpSpPr/>
          <p:nvPr/>
        </p:nvGrpSpPr>
        <p:grpSpPr>
          <a:xfrm>
            <a:off x="519269" y="2411344"/>
            <a:ext cx="8024761" cy="1696626"/>
            <a:chOff x="522829" y="3567450"/>
            <a:chExt cx="10827709" cy="2289238"/>
          </a:xfrm>
        </p:grpSpPr>
        <p:pic>
          <p:nvPicPr>
            <p:cNvPr id="142" name="Google Shape;142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3569677"/>
              <a:ext cx="2635561" cy="1800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91024" y="3567450"/>
              <a:ext cx="2637692" cy="1802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11717" y="3567450"/>
              <a:ext cx="2638821" cy="1802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34"/>
            <p:cNvSpPr txBox="1"/>
            <p:nvPr/>
          </p:nvSpPr>
          <p:spPr>
            <a:xfrm>
              <a:off x="522829" y="5419649"/>
              <a:ext cx="3266302" cy="41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要畫進Frame Buffer的內容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6" name="Google Shape;146;p34"/>
            <p:cNvSpPr txBox="1"/>
            <p:nvPr/>
          </p:nvSpPr>
          <p:spPr>
            <a:xfrm>
              <a:off x="4091024" y="5419648"/>
              <a:ext cx="2637692" cy="415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Stencil Buffer的內容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" name="Google Shape;147;p34"/>
            <p:cNvSpPr txBox="1"/>
            <p:nvPr/>
          </p:nvSpPr>
          <p:spPr>
            <a:xfrm>
              <a:off x="6678238" y="3901580"/>
              <a:ext cx="216243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gl.stencilFunc(gl.GREATER, 0.5);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4"/>
            <p:cNvSpPr/>
            <p:nvPr/>
          </p:nvSpPr>
          <p:spPr>
            <a:xfrm>
              <a:off x="6840084" y="4468525"/>
              <a:ext cx="1689025" cy="35845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4"/>
            <p:cNvSpPr txBox="1"/>
            <p:nvPr/>
          </p:nvSpPr>
          <p:spPr>
            <a:xfrm>
              <a:off x="3547816" y="4178579"/>
              <a:ext cx="626285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4"/>
            <p:cNvSpPr txBox="1"/>
            <p:nvPr/>
          </p:nvSpPr>
          <p:spPr>
            <a:xfrm>
              <a:off x="8712846" y="5441463"/>
              <a:ext cx="2637692" cy="415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最終的Color Buffer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二、繪製起霧效果</a:t>
            </a:r>
            <a:endParaRPr dirty="0"/>
          </a:p>
        </p:txBody>
      </p:sp>
      <p:grpSp>
        <p:nvGrpSpPr>
          <p:cNvPr id="1072" name="Google Shape;1072;p11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73" name="Google Shape;1073;p11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4" name="Google Shape;1074;p11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5" name="Google Shape;1075;p11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6" name="Google Shape;1076;p11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77" name="Google Shape;1077;p11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78" name="Google Shape;1078;p11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9" name="Google Shape;1079;p11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0" name="Google Shape;1080;p11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81" name="Google Shape;1081;p11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1082" name="Google Shape;1082;p110"/>
          <p:cNvSpPr/>
          <p:nvPr/>
        </p:nvSpPr>
        <p:spPr>
          <a:xfrm>
            <a:off x="908304" y="937022"/>
            <a:ext cx="136550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示範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3" name="Google Shape;1083;p110"/>
          <p:cNvSpPr/>
          <p:nvPr/>
        </p:nvSpPr>
        <p:spPr>
          <a:xfrm>
            <a:off x="2171249" y="999157"/>
            <a:ext cx="24240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mix (GLSL Built-in Function)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/>
              <p:cNvSpPr txBox="1">
                <a:spLocks/>
              </p:cNvSpPr>
              <p:nvPr/>
            </p:nvSpPr>
            <p:spPr>
              <a:xfrm>
                <a:off x="457200" y="1242822"/>
                <a:ext cx="8229600" cy="3798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defRPr>
                </a:lvl9pPr>
              </a:lstStyle>
              <a:p>
                <a:r>
                  <a:rPr lang="en-US" altLang="zh-TW" sz="1400" dirty="0" smtClean="0"/>
                  <a:t>mix — linearly interpolate </a:t>
                </a:r>
                <a:r>
                  <a:rPr lang="en-US" altLang="zh-TW" sz="1400" dirty="0"/>
                  <a:t>between two </a:t>
                </a:r>
                <a:r>
                  <a:rPr lang="en-US" altLang="zh-TW" sz="1400" dirty="0" smtClean="0"/>
                  <a:t>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𝑚𝑖𝑥</m:t>
                    </m:r>
                    <m:d>
                      <m:d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TW" sz="1400" dirty="0" smtClean="0"/>
              </a:p>
              <a:p>
                <a:pPr lvl="1"/>
                <a:r>
                  <a:rPr lang="en-US" altLang="zh-TW" sz="1400" dirty="0" smtClean="0"/>
                  <a:t>Parameters:</a:t>
                </a:r>
              </a:p>
              <a:p>
                <a:pPr lvl="2"/>
                <a:r>
                  <a:rPr lang="en-US" altLang="zh-TW" sz="1400" dirty="0"/>
                  <a:t>x : Specify the start of the range in which to interpolate. </a:t>
                </a:r>
                <a:endParaRPr lang="en-US" altLang="zh-TW" sz="1400" dirty="0" smtClean="0"/>
              </a:p>
              <a:p>
                <a:pPr lvl="2"/>
                <a:r>
                  <a:rPr lang="en-US" altLang="zh-TW" sz="1400" dirty="0"/>
                  <a:t>y : Specify the end of the range in which to interpolate. </a:t>
                </a:r>
                <a:endParaRPr lang="en-US" altLang="zh-TW" sz="1400" dirty="0" smtClean="0"/>
              </a:p>
              <a:p>
                <a:pPr lvl="2"/>
                <a:r>
                  <a:rPr lang="en-US" altLang="zh-TW" sz="1400" dirty="0"/>
                  <a:t>a : Specify the value to use to interpolate between x and y. </a:t>
                </a:r>
                <a:endParaRPr lang="en-US" altLang="zh-TW" sz="1400" dirty="0" smtClean="0"/>
              </a:p>
              <a:p>
                <a:pPr lvl="1"/>
                <a:r>
                  <a:rPr lang="en-US" altLang="zh-TW" sz="1400" dirty="0" smtClean="0">
                    <a:solidFill>
                      <a:prstClr val="black"/>
                    </a:solidFill>
                  </a:rPr>
                  <a:t>Description:</a:t>
                </a:r>
              </a:p>
              <a:p>
                <a:pPr lvl="2"/>
                <a:r>
                  <a:rPr lang="en-US" altLang="zh-TW" sz="1400" dirty="0" smtClean="0">
                    <a:solidFill>
                      <a:prstClr val="black"/>
                    </a:solidFill>
                  </a:rPr>
                  <a:t>mix performs a linear interpolation between x and y using a to weight between them. The return value is computed as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TW" sz="1400" dirty="0"/>
              </a:p>
              <a:p>
                <a:pPr lvl="2"/>
                <a:r>
                  <a:rPr lang="en-US" altLang="zh-TW" sz="1400" dirty="0" smtClean="0">
                    <a:solidFill>
                      <a:prstClr val="black"/>
                    </a:solidFill>
                  </a:rPr>
                  <a:t>The </a:t>
                </a:r>
                <a:r>
                  <a:rPr lang="en-US" altLang="zh-TW" sz="1400" dirty="0">
                    <a:solidFill>
                      <a:prstClr val="black"/>
                    </a:solidFill>
                  </a:rPr>
                  <a:t>variants of mix where a is </a:t>
                </a:r>
                <a:r>
                  <a:rPr lang="en-US" altLang="zh-TW" sz="1400" dirty="0" err="1">
                    <a:solidFill>
                      <a:prstClr val="black"/>
                    </a:solidFill>
                  </a:rPr>
                  <a:t>genBType</a:t>
                </a:r>
                <a:r>
                  <a:rPr lang="en-US" altLang="zh-TW" sz="1400" dirty="0">
                    <a:solidFill>
                      <a:prstClr val="black"/>
                    </a:solidFill>
                  </a:rPr>
                  <a:t> select which vector each returned component comes from. For a component of a that is false, the corresponding component of x is returned. For a component of a that is true, the corresponding component of y is returned. Components of x and y that are not selected are allowed to be invalid floating-point values and will have no effect on the results. </a:t>
                </a:r>
              </a:p>
              <a:p>
                <a:pPr lvl="2"/>
                <a:endParaRPr lang="en-US" altLang="zh-TW" sz="1400" dirty="0" smtClean="0"/>
              </a:p>
            </p:txBody>
          </p:sp>
        </mc:Choice>
        <mc:Fallback xmlns="">
          <p:sp>
            <p:nvSpPr>
              <p:cNvPr id="16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42822"/>
                <a:ext cx="8229600" cy="3798569"/>
              </a:xfrm>
              <a:prstGeom prst="rect">
                <a:avLst/>
              </a:prstGeom>
              <a:blipFill rotWithShape="1">
                <a:blip r:embed="rId3"/>
                <a:stretch>
                  <a:fillRect b="-1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1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二、繪製起霧效果</a:t>
            </a:r>
            <a:endParaRPr dirty="0"/>
          </a:p>
        </p:txBody>
      </p:sp>
      <p:grpSp>
        <p:nvGrpSpPr>
          <p:cNvPr id="1090" name="Google Shape;1090;p11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91" name="Google Shape;1091;p11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2" name="Google Shape;1092;p11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3" name="Google Shape;1093;p11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4" name="Google Shape;1094;p11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95" name="Google Shape;1095;p11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96" name="Google Shape;1096;p11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7" name="Google Shape;1097;p11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8" name="Google Shape;1098;p11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99" name="Google Shape;1099;p11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1100" name="Google Shape;1100;p111"/>
          <p:cNvSpPr/>
          <p:nvPr/>
        </p:nvSpPr>
        <p:spPr>
          <a:xfrm>
            <a:off x="908304" y="937022"/>
            <a:ext cx="173126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1" name="Google Shape;1101;p111"/>
          <p:cNvSpPr txBox="1"/>
          <p:nvPr/>
        </p:nvSpPr>
        <p:spPr>
          <a:xfrm>
            <a:off x="457200" y="1348949"/>
            <a:ext cx="8229600" cy="61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Density = 0.05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02" name="Google Shape;1102;p111"/>
          <p:cNvGrpSpPr/>
          <p:nvPr/>
        </p:nvGrpSpPr>
        <p:grpSpPr>
          <a:xfrm>
            <a:off x="1085630" y="2466434"/>
            <a:ext cx="6833915" cy="2110221"/>
            <a:chOff x="1085630" y="2466434"/>
            <a:chExt cx="6833915" cy="2110221"/>
          </a:xfrm>
        </p:grpSpPr>
        <p:pic>
          <p:nvPicPr>
            <p:cNvPr id="1103" name="Google Shape;1103;p111"/>
            <p:cNvPicPr preferRelativeResize="0"/>
            <p:nvPr/>
          </p:nvPicPr>
          <p:blipFill rotWithShape="1">
            <a:blip r:embed="rId3">
              <a:alphaModFix/>
            </a:blip>
            <a:srcRect l="11050" t="16497" r="14928"/>
            <a:stretch/>
          </p:blipFill>
          <p:spPr>
            <a:xfrm>
              <a:off x="2878193" y="2466434"/>
              <a:ext cx="1398941" cy="1509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1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16890" y="2466434"/>
              <a:ext cx="1447827" cy="1508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111"/>
            <p:cNvPicPr preferRelativeResize="0"/>
            <p:nvPr/>
          </p:nvPicPr>
          <p:blipFill rotWithShape="1">
            <a:blip r:embed="rId5">
              <a:alphaModFix/>
            </a:blip>
            <a:srcRect l="4143" t="-390" r="2718" b="5084"/>
            <a:stretch/>
          </p:blipFill>
          <p:spPr>
            <a:xfrm>
              <a:off x="6466092" y="2466434"/>
              <a:ext cx="1453453" cy="1508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6" name="Google Shape;1106;p1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85630" y="2466434"/>
              <a:ext cx="1383911" cy="1508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7" name="Google Shape;1107;p111"/>
            <p:cNvSpPr txBox="1"/>
            <p:nvPr/>
          </p:nvSpPr>
          <p:spPr>
            <a:xfrm>
              <a:off x="1085630" y="4076517"/>
              <a:ext cx="1383911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Disable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11"/>
            <p:cNvSpPr txBox="1"/>
            <p:nvPr/>
          </p:nvSpPr>
          <p:spPr>
            <a:xfrm>
              <a:off x="2878194" y="4076517"/>
              <a:ext cx="1383911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</a:t>
              </a:r>
              <a:endParaRPr/>
            </a:p>
          </p:txBody>
        </p:sp>
        <p:sp>
          <p:nvSpPr>
            <p:cNvPr id="1109" name="Google Shape;1109;p111"/>
            <p:cNvSpPr txBox="1"/>
            <p:nvPr/>
          </p:nvSpPr>
          <p:spPr>
            <a:xfrm>
              <a:off x="4716890" y="4076517"/>
              <a:ext cx="1447827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Exponential</a:t>
              </a:r>
              <a:endParaRPr/>
            </a:p>
          </p:txBody>
        </p:sp>
        <p:sp>
          <p:nvSpPr>
            <p:cNvPr id="1110" name="Google Shape;1110;p111"/>
            <p:cNvSpPr txBox="1"/>
            <p:nvPr/>
          </p:nvSpPr>
          <p:spPr>
            <a:xfrm>
              <a:off x="6466092" y="4076518"/>
              <a:ext cx="1447827" cy="500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Exponential square</a:t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1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48056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二、繪製起霧效果</a:t>
            </a:r>
            <a:endParaRPr dirty="0"/>
          </a:p>
        </p:txBody>
      </p:sp>
      <p:grpSp>
        <p:nvGrpSpPr>
          <p:cNvPr id="1116" name="Google Shape;1116;p11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17" name="Google Shape;1117;p11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8" name="Google Shape;1118;p11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9" name="Google Shape;1119;p11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20" name="Google Shape;1120;p11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21" name="Google Shape;1121;p11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22" name="Google Shape;1122;p11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23" name="Google Shape;1123;p11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24" name="Google Shape;1124;p11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25" name="Google Shape;1125;p11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126" name="Google Shape;1126;p112"/>
          <p:cNvSpPr/>
          <p:nvPr/>
        </p:nvSpPr>
        <p:spPr>
          <a:xfrm>
            <a:off x="908304" y="937022"/>
            <a:ext cx="1731264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27" name="Google Shape;1127;p112"/>
          <p:cNvGrpSpPr/>
          <p:nvPr/>
        </p:nvGrpSpPr>
        <p:grpSpPr>
          <a:xfrm>
            <a:off x="791072" y="1641344"/>
            <a:ext cx="6762012" cy="3048683"/>
            <a:chOff x="339219" y="1811702"/>
            <a:chExt cx="6762012" cy="3048683"/>
          </a:xfrm>
        </p:grpSpPr>
        <p:pic>
          <p:nvPicPr>
            <p:cNvPr id="1128" name="Google Shape;1128;p1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10582" y="1878360"/>
              <a:ext cx="2071364" cy="1486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9" name="Google Shape;1129;p1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73351" y="3466143"/>
              <a:ext cx="2108595" cy="1394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0" name="Google Shape;1130;p1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56318" y="3301747"/>
              <a:ext cx="2344913" cy="1558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1" name="Google Shape;1131;p1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828611" y="1878360"/>
              <a:ext cx="2162297" cy="1486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2" name="Google Shape;1132;p112"/>
            <p:cNvSpPr txBox="1"/>
            <p:nvPr/>
          </p:nvSpPr>
          <p:spPr>
            <a:xfrm>
              <a:off x="4828611" y="1811702"/>
              <a:ext cx="2077880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Density = 0.15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12"/>
            <p:cNvSpPr txBox="1"/>
            <p:nvPr/>
          </p:nvSpPr>
          <p:spPr>
            <a:xfrm>
              <a:off x="2410582" y="1811702"/>
              <a:ext cx="2071364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Density = 0.05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12"/>
            <p:cNvSpPr txBox="1"/>
            <p:nvPr/>
          </p:nvSpPr>
          <p:spPr>
            <a:xfrm>
              <a:off x="428516" y="2531183"/>
              <a:ext cx="2071364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Exponential Model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12"/>
            <p:cNvSpPr txBox="1"/>
            <p:nvPr/>
          </p:nvSpPr>
          <p:spPr>
            <a:xfrm>
              <a:off x="339219" y="4017693"/>
              <a:ext cx="2071364" cy="500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Exponential square Model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35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Microsoft JhengHei"/>
              <a:buNone/>
            </a:pPr>
            <a:r>
              <a:rPr lang="en-US">
                <a:solidFill>
                  <a:srgbClr val="002060"/>
                </a:solidFill>
              </a:rPr>
              <a:t>Lesson 11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148" name="Google Shape;1148;p35"/>
          <p:cNvSpPr/>
          <p:nvPr/>
        </p:nvSpPr>
        <p:spPr>
          <a:xfrm>
            <a:off x="2473565" y="1180990"/>
            <a:ext cx="4572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備註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lang="en-US" sz="1800" b="0" i="0" u="none" strike="noStrike" cap="none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附加完整程式碼於同資料夾裡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9" name="Google Shape;1149;p35"/>
          <p:cNvSpPr/>
          <p:nvPr/>
        </p:nvSpPr>
        <p:spPr>
          <a:xfrm>
            <a:off x="4389120" y="4587974"/>
            <a:ext cx="20368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下次課堂見囉！</a:t>
            </a:r>
            <a:endParaRPr sz="18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0" name="Google Shape;1150;p3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151" name="Google Shape;1151;p35"/>
          <p:cNvSpPr/>
          <p:nvPr/>
        </p:nvSpPr>
        <p:spPr>
          <a:xfrm>
            <a:off x="2473575" y="2089324"/>
            <a:ext cx="4572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回家作業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lang="zh-TW" alt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在太陽系中擺一面鏡子，映照出太陽系公轉的樣子</a:t>
            </a:r>
            <a:endParaRPr lang="en-US" altLang="zh-TW" sz="18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使太陽系霧化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一、Stencil Buffer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56" name="Google Shape;156;p4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7" name="Google Shape;157;p4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" name="Google Shape;158;p4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" name="Google Shape;159;p4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" name="Google Shape;160;p4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1" name="Google Shape;161;p4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2" name="Google Shape;162;p4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" name="Google Shape;163;p4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" name="Google Shape;164;p4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5" name="Google Shape;165;p4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6" name="Google Shape;166;p48"/>
          <p:cNvSpPr/>
          <p:nvPr/>
        </p:nvSpPr>
        <p:spPr>
          <a:xfrm>
            <a:off x="908304" y="937022"/>
            <a:ext cx="229209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（二）Stencil Test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" name="Google Shape;167;p48"/>
          <p:cNvSpPr/>
          <p:nvPr/>
        </p:nvSpPr>
        <p:spPr>
          <a:xfrm>
            <a:off x="3200400" y="983769"/>
            <a:ext cx="429316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控制是否要在Frame Buffer上繪製的方式之一</a:t>
            </a:r>
            <a:endParaRPr/>
          </a:p>
        </p:txBody>
      </p:sp>
      <p:sp>
        <p:nvSpPr>
          <p:cNvPr id="168" name="Google Shape;168;p48"/>
          <p:cNvSpPr txBox="1"/>
          <p:nvPr/>
        </p:nvSpPr>
        <p:spPr>
          <a:xfrm>
            <a:off x="274038" y="3379395"/>
            <a:ext cx="7589802" cy="169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不同的Pixel Test：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Depth Test ：根據物體的Depth (深度)判斷遮擋決定繪製與否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Alpha Test ：根據物體的Alpha Channel (透明度)決定繪製與否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Stencil Test：用Stencil Buffer建立一個遮罩，繪製時只有遮罩滿足特定條件時繪製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" name="Google Shape;169;p48"/>
          <p:cNvSpPr/>
          <p:nvPr/>
        </p:nvSpPr>
        <p:spPr>
          <a:xfrm>
            <a:off x="914399" y="1523233"/>
            <a:ext cx="44325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Stencil Test一詞來自「樣板」，一種印刷技術，通常以蠟紙或者鋼板印刷文字或圖形，用於畫特定形狀</a:t>
            </a:r>
            <a:endParaRPr/>
          </a:p>
        </p:txBody>
      </p:sp>
      <p:pic>
        <p:nvPicPr>
          <p:cNvPr id="170" name="Google Shape;170;p48"/>
          <p:cNvPicPr preferRelativeResize="0"/>
          <p:nvPr/>
        </p:nvPicPr>
        <p:blipFill rotWithShape="1">
          <a:blip r:embed="rId3">
            <a:alphaModFix/>
          </a:blip>
          <a:srcRect l="-4222" t="45750" r="32419" b="29592"/>
          <a:stretch/>
        </p:blipFill>
        <p:spPr>
          <a:xfrm>
            <a:off x="4985900" y="2090700"/>
            <a:ext cx="2801750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8"/>
          <p:cNvPicPr preferRelativeResize="0"/>
          <p:nvPr/>
        </p:nvPicPr>
        <p:blipFill rotWithShape="1">
          <a:blip r:embed="rId4">
            <a:alphaModFix/>
          </a:blip>
          <a:srcRect l="10186" t="29466" r="8900" b="39189"/>
          <a:stretch/>
        </p:blipFill>
        <p:spPr>
          <a:xfrm>
            <a:off x="914400" y="2090700"/>
            <a:ext cx="4130426" cy="9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一、Stencil Buffer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77" name="Google Shape;177;p4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8" name="Google Shape;178;p4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9" name="Google Shape;179;p4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0" name="Google Shape;180;p4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" name="Google Shape;181;p4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2" name="Google Shape;182;p4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3" name="Google Shape;183;p4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4" name="Google Shape;184;p4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" name="Google Shape;185;p4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6" name="Google Shape;186;p4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7" name="Google Shape;187;p49"/>
          <p:cNvSpPr/>
          <p:nvPr/>
        </p:nvSpPr>
        <p:spPr>
          <a:xfrm>
            <a:off x="908304" y="937022"/>
            <a:ext cx="4504944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（三）Stencil Test在WebGL中的效果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8" name="Google Shape;188;p49"/>
          <p:cNvSpPr/>
          <p:nvPr/>
        </p:nvSpPr>
        <p:spPr>
          <a:xfrm>
            <a:off x="908298" y="1503450"/>
            <a:ext cx="632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Stencil Test </a:t>
            </a:r>
            <a:r>
              <a:rPr lang="en-US" sz="16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enable</a:t>
            </a:r>
            <a:r>
              <a:rPr lang="en-US" sz="160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且stencil test結果是pass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會繪製，否則不繪製。</a:t>
            </a:r>
            <a:endParaRPr/>
          </a:p>
        </p:txBody>
      </p:sp>
      <p:graphicFrame>
        <p:nvGraphicFramePr>
          <p:cNvPr id="189" name="Google Shape;189;p49"/>
          <p:cNvGraphicFramePr/>
          <p:nvPr/>
        </p:nvGraphicFramePr>
        <p:xfrm>
          <a:off x="3297379" y="1976230"/>
          <a:ext cx="2369200" cy="2255680"/>
        </p:xfrm>
        <a:graphic>
          <a:graphicData uri="http://schemas.openxmlformats.org/drawingml/2006/table">
            <a:tbl>
              <a:tblPr bandRow="1">
                <a:noFill/>
                <a:tableStyleId>{14477FA6-AF29-4BF3-9A6D-5230D079B4BD}</a:tableStyleId>
              </a:tblPr>
              <a:tblGrid>
                <a:gridCol w="29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90" name="Google Shape;190;p49"/>
          <p:cNvGraphicFramePr/>
          <p:nvPr/>
        </p:nvGraphicFramePr>
        <p:xfrm>
          <a:off x="349824" y="1976230"/>
          <a:ext cx="2369200" cy="2255680"/>
        </p:xfrm>
        <a:graphic>
          <a:graphicData uri="http://schemas.openxmlformats.org/drawingml/2006/table">
            <a:tbl>
              <a:tblPr bandRow="1">
                <a:noFill/>
                <a:tableStyleId>{14477FA6-AF29-4BF3-9A6D-5230D079B4BD}</a:tableStyleId>
              </a:tblPr>
              <a:tblGrid>
                <a:gridCol w="29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1" name="Google Shape;191;p49"/>
          <p:cNvSpPr txBox="1"/>
          <p:nvPr/>
        </p:nvSpPr>
        <p:spPr>
          <a:xfrm>
            <a:off x="3297379" y="4332081"/>
            <a:ext cx="2369130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Stencil Test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349824" y="4327844"/>
            <a:ext cx="2369130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Sourse Pixel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(From Fragment Shader)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3" name="Google Shape;193;p49"/>
          <p:cNvGraphicFramePr/>
          <p:nvPr/>
        </p:nvGraphicFramePr>
        <p:xfrm>
          <a:off x="6047506" y="1976230"/>
          <a:ext cx="2369200" cy="2255680"/>
        </p:xfrm>
        <a:graphic>
          <a:graphicData uri="http://schemas.openxmlformats.org/drawingml/2006/table">
            <a:tbl>
              <a:tblPr bandRow="1">
                <a:noFill/>
                <a:tableStyleId>{14477FA6-AF29-4BF3-9A6D-5230D079B4BD}</a:tableStyleId>
              </a:tblPr>
              <a:tblGrid>
                <a:gridCol w="29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4" name="Google Shape;194;p49"/>
          <p:cNvSpPr txBox="1"/>
          <p:nvPr/>
        </p:nvSpPr>
        <p:spPr>
          <a:xfrm>
            <a:off x="6047506" y="4332081"/>
            <a:ext cx="2369130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which is draw on frame buffer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49"/>
          <p:cNvCxnSpPr/>
          <p:nvPr/>
        </p:nvCxnSpPr>
        <p:spPr>
          <a:xfrm>
            <a:off x="6629400" y="2801154"/>
            <a:ext cx="0" cy="54032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49"/>
          <p:cNvCxnSpPr/>
          <p:nvPr/>
        </p:nvCxnSpPr>
        <p:spPr>
          <a:xfrm>
            <a:off x="7824355" y="2801154"/>
            <a:ext cx="0" cy="54032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7" name="Google Shape;197;p49"/>
          <p:cNvGrpSpPr/>
          <p:nvPr/>
        </p:nvGrpSpPr>
        <p:grpSpPr>
          <a:xfrm>
            <a:off x="7528560" y="2518867"/>
            <a:ext cx="295795" cy="282287"/>
            <a:chOff x="10038080" y="3530600"/>
            <a:chExt cx="394393" cy="376382"/>
          </a:xfrm>
        </p:grpSpPr>
        <p:cxnSp>
          <p:nvCxnSpPr>
            <p:cNvPr id="198" name="Google Shape;198;p49"/>
            <p:cNvCxnSpPr/>
            <p:nvPr/>
          </p:nvCxnSpPr>
          <p:spPr>
            <a:xfrm rot="10800000">
              <a:off x="10038080" y="3906982"/>
              <a:ext cx="394393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p49"/>
            <p:cNvCxnSpPr/>
            <p:nvPr/>
          </p:nvCxnSpPr>
          <p:spPr>
            <a:xfrm>
              <a:off x="10038080" y="3530600"/>
              <a:ext cx="0" cy="376382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0" name="Google Shape;200;p49"/>
          <p:cNvGrpSpPr/>
          <p:nvPr/>
        </p:nvGrpSpPr>
        <p:grpSpPr>
          <a:xfrm flipH="1">
            <a:off x="6638751" y="2518867"/>
            <a:ext cx="295795" cy="282287"/>
            <a:chOff x="10190480" y="3683000"/>
            <a:chExt cx="394393" cy="376382"/>
          </a:xfrm>
        </p:grpSpPr>
        <p:cxnSp>
          <p:nvCxnSpPr>
            <p:cNvPr id="201" name="Google Shape;201;p49"/>
            <p:cNvCxnSpPr/>
            <p:nvPr/>
          </p:nvCxnSpPr>
          <p:spPr>
            <a:xfrm rot="10800000">
              <a:off x="10190480" y="4059382"/>
              <a:ext cx="394393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49"/>
            <p:cNvCxnSpPr/>
            <p:nvPr/>
          </p:nvCxnSpPr>
          <p:spPr>
            <a:xfrm>
              <a:off x="10190480" y="3683000"/>
              <a:ext cx="0" cy="376382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3" name="Google Shape;203;p49"/>
          <p:cNvGrpSpPr/>
          <p:nvPr/>
        </p:nvGrpSpPr>
        <p:grpSpPr>
          <a:xfrm rot="10800000" flipH="1">
            <a:off x="7528560" y="3341480"/>
            <a:ext cx="295795" cy="282287"/>
            <a:chOff x="10038080" y="3530600"/>
            <a:chExt cx="394393" cy="376382"/>
          </a:xfrm>
        </p:grpSpPr>
        <p:cxnSp>
          <p:nvCxnSpPr>
            <p:cNvPr id="204" name="Google Shape;204;p49"/>
            <p:cNvCxnSpPr/>
            <p:nvPr/>
          </p:nvCxnSpPr>
          <p:spPr>
            <a:xfrm rot="10800000">
              <a:off x="10038080" y="3906982"/>
              <a:ext cx="394393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49"/>
            <p:cNvCxnSpPr/>
            <p:nvPr/>
          </p:nvCxnSpPr>
          <p:spPr>
            <a:xfrm>
              <a:off x="10038080" y="3530600"/>
              <a:ext cx="0" cy="376382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6" name="Google Shape;206;p49"/>
          <p:cNvGrpSpPr/>
          <p:nvPr/>
        </p:nvGrpSpPr>
        <p:grpSpPr>
          <a:xfrm rot="10800000">
            <a:off x="6638751" y="3341480"/>
            <a:ext cx="295795" cy="282287"/>
            <a:chOff x="10190480" y="3683000"/>
            <a:chExt cx="394393" cy="376382"/>
          </a:xfrm>
        </p:grpSpPr>
        <p:cxnSp>
          <p:nvCxnSpPr>
            <p:cNvPr id="207" name="Google Shape;207;p49"/>
            <p:cNvCxnSpPr/>
            <p:nvPr/>
          </p:nvCxnSpPr>
          <p:spPr>
            <a:xfrm rot="10800000">
              <a:off x="10190480" y="4059382"/>
              <a:ext cx="394393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49"/>
            <p:cNvCxnSpPr/>
            <p:nvPr/>
          </p:nvCxnSpPr>
          <p:spPr>
            <a:xfrm>
              <a:off x="10190480" y="3683000"/>
              <a:ext cx="0" cy="376382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209" name="Google Shape;209;p49"/>
          <p:cNvCxnSpPr/>
          <p:nvPr/>
        </p:nvCxnSpPr>
        <p:spPr>
          <a:xfrm rot="10800000" flipH="1">
            <a:off x="6934545" y="3620419"/>
            <a:ext cx="594015" cy="3348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49"/>
          <p:cNvCxnSpPr/>
          <p:nvPr/>
        </p:nvCxnSpPr>
        <p:spPr>
          <a:xfrm rot="10800000" flipH="1">
            <a:off x="6934545" y="2528161"/>
            <a:ext cx="594015" cy="3348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一、Stencil Buffer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16" name="Google Shape;216;p5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17" name="Google Shape;217;p5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8" name="Google Shape;218;p5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9" name="Google Shape;219;p5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0" name="Google Shape;220;p5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21" name="Google Shape;221;p5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22" name="Google Shape;222;p5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3" name="Google Shape;223;p5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4" name="Google Shape;224;p5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25" name="Google Shape;225;p5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26" name="Google Shape;226;p50"/>
          <p:cNvSpPr/>
          <p:nvPr/>
        </p:nvSpPr>
        <p:spPr>
          <a:xfrm>
            <a:off x="908300" y="937025"/>
            <a:ext cx="29895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（四）製作Stencil的方法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7" name="Google Shape;227;p50"/>
          <p:cNvSpPr txBox="1"/>
          <p:nvPr/>
        </p:nvSpPr>
        <p:spPr>
          <a:xfrm>
            <a:off x="457200" y="1492759"/>
            <a:ext cx="8229600" cy="1494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在開始進行Stencil Test我們需要在Stencil Buffer中建好Stencil(樣板/模具)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當啟用Stencil Test之時，繪製動作也會同步對Stencil Buffer造成影響。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而影響的方式可以透過gl.stencilOp來指定：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8" name="Google Shape;22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91" y="2564343"/>
            <a:ext cx="8208818" cy="126127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0"/>
          <p:cNvSpPr txBox="1"/>
          <p:nvPr/>
        </p:nvSpPr>
        <p:spPr>
          <a:xfrm>
            <a:off x="457200" y="3932745"/>
            <a:ext cx="82296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這裡目的是建立樣板，還沒有要畫東西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但是我們建立樣板要用畫東西的指令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所以我們要先把繪製到螢幕上的動作關掉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(disable color buffer)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一、Stencil Buffer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35" name="Google Shape;235;p5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36" name="Google Shape;236;p5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7" name="Google Shape;237;p5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8" name="Google Shape;238;p5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9" name="Google Shape;239;p5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40" name="Google Shape;240;p5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41" name="Google Shape;241;p5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2" name="Google Shape;242;p5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3" name="Google Shape;243;p5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44" name="Google Shape;244;p5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45" name="Google Shape;245;p51"/>
          <p:cNvSpPr/>
          <p:nvPr/>
        </p:nvSpPr>
        <p:spPr>
          <a:xfrm>
            <a:off x="908300" y="937025"/>
            <a:ext cx="62952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（五）定義Stencil Test的Test Function(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噴漆怎麼上色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6" name="Google Shape;246;p51"/>
          <p:cNvSpPr txBox="1"/>
          <p:nvPr/>
        </p:nvSpPr>
        <p:spPr>
          <a:xfrm>
            <a:off x="457200" y="1437746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Stencil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Buffer有內容之後就可以定義Stencil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Test的Test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Function了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Stencil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Buffer中的值可以透過取出特定的位元再進行比較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一般Stencil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Test的Test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Function要設定的項目包括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Function，通常是二元布林函數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f(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a,b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 ∈  { True, False }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(ref)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位元遮罩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(mask)</a:t>
            </a:r>
            <a:endParaRPr dirty="0">
              <a:solidFill>
                <a:srgbClr val="FF0000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一般Stencil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Test會做下列動作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f(ref &amp; mask, stencil &amp; mask), </a:t>
            </a:r>
            <a:endParaRPr dirty="0"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where ‘&amp;’ is bitwise ‘and’</a:t>
            </a:r>
            <a:endParaRPr dirty="0"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‘stencil‘ is the value in stencil buffer.</a:t>
            </a:r>
            <a:endParaRPr dirty="0"/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7" name="Google Shape;24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774" y="2872855"/>
            <a:ext cx="4322064" cy="118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一、Stencil Buffer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53" name="Google Shape;253;p5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54" name="Google Shape;254;p5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5" name="Google Shape;255;p5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6" name="Google Shape;256;p5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7" name="Google Shape;257;p5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58" name="Google Shape;258;p5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59" name="Google Shape;259;p5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0" name="Google Shape;260;p5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1" name="Google Shape;261;p5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62" name="Google Shape;262;p5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63" name="Google Shape;263;p52"/>
          <p:cNvSpPr/>
          <p:nvPr/>
        </p:nvSpPr>
        <p:spPr>
          <a:xfrm>
            <a:off x="908304" y="937022"/>
            <a:ext cx="452932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（五）定義Stencil Test的Test Function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57200" y="1482858"/>
            <a:ext cx="7114032" cy="79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例如將mask設為01</a:t>
            </a:r>
            <a:r>
              <a:rPr lang="en-US" sz="1600" b="0" i="0" u="none" strike="noStrike" cap="none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、ref 設為01</a:t>
            </a:r>
            <a:r>
              <a:rPr lang="en-US" sz="1600" b="0" i="0" u="none" strike="noStrike" cap="none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 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 f(a,b) = (a==b)的結果為：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Pass if  (01</a:t>
            </a:r>
            <a:r>
              <a:rPr lang="en-US" sz="1600" b="0" i="0" u="none" strike="noStrike" cap="none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&amp; 01</a:t>
            </a:r>
            <a:r>
              <a:rPr lang="en-US" sz="1600" b="0" i="0" u="none" strike="noStrike" cap="none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== (stencil &amp; 01</a:t>
            </a:r>
            <a:r>
              <a:rPr lang="en-US" sz="1600" b="0" i="0" u="none" strike="noStrike" cap="none" baseline="-25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265" name="Google Shape;265;p52"/>
          <p:cNvGraphicFramePr/>
          <p:nvPr/>
        </p:nvGraphicFramePr>
        <p:xfrm>
          <a:off x="745543" y="2438162"/>
          <a:ext cx="2369200" cy="2255680"/>
        </p:xfrm>
        <a:graphic>
          <a:graphicData uri="http://schemas.openxmlformats.org/drawingml/2006/table">
            <a:tbl>
              <a:tblPr bandRow="1">
                <a:noFill/>
                <a:tableStyleId>{14477FA6-AF29-4BF3-9A6D-5230D079B4BD}</a:tableStyleId>
              </a:tblPr>
              <a:tblGrid>
                <a:gridCol w="29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6" name="Google Shape;266;p52"/>
          <p:cNvSpPr txBox="1"/>
          <p:nvPr/>
        </p:nvSpPr>
        <p:spPr>
          <a:xfrm>
            <a:off x="3304778" y="3778851"/>
            <a:ext cx="1738745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0 &amp; 1 = 00 &amp; 00 = 00</a:t>
            </a:r>
            <a:endParaRPr sz="900" b="0" i="0" u="none" strike="noStrike" cap="none">
              <a:solidFill>
                <a:srgbClr val="000000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2 &amp; 1 = 10 &amp; 01 = 00</a:t>
            </a:r>
            <a:endParaRPr sz="900" b="0" i="0" u="none" strike="noStrike" cap="none">
              <a:solidFill>
                <a:srgbClr val="000000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3 &amp; 1 = 11 &amp; 01 = 01</a:t>
            </a:r>
            <a:endParaRPr sz="900" b="0" i="0" u="none" strike="noStrike" cap="none">
              <a:solidFill>
                <a:srgbClr val="000000"/>
              </a:solidFill>
              <a:latin typeface="PMingLiu"/>
              <a:ea typeface="PMingLiu"/>
              <a:cs typeface="PMingLiu"/>
              <a:sym typeface="PMingLiu"/>
            </a:endParaRPr>
          </a:p>
        </p:txBody>
      </p:sp>
      <p:sp>
        <p:nvSpPr>
          <p:cNvPr id="267" name="Google Shape;267;p52"/>
          <p:cNvSpPr txBox="1"/>
          <p:nvPr/>
        </p:nvSpPr>
        <p:spPr>
          <a:xfrm>
            <a:off x="4965112" y="3772677"/>
            <a:ext cx="1049489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(1 == 00) = F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(1 == 00) = F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(1 == 01) = T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8" name="Google Shape;268;p52"/>
          <p:cNvGraphicFramePr/>
          <p:nvPr/>
        </p:nvGraphicFramePr>
        <p:xfrm>
          <a:off x="6146220" y="2438162"/>
          <a:ext cx="2369200" cy="2255680"/>
        </p:xfrm>
        <a:graphic>
          <a:graphicData uri="http://schemas.openxmlformats.org/drawingml/2006/table">
            <a:tbl>
              <a:tblPr bandRow="1">
                <a:noFill/>
                <a:tableStyleId>{14477FA6-AF29-4BF3-9A6D-5230D079B4BD}</a:tableStyleId>
              </a:tblPr>
              <a:tblGrid>
                <a:gridCol w="29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6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T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F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9" name="Google Shape;269;p52"/>
          <p:cNvSpPr txBox="1"/>
          <p:nvPr/>
        </p:nvSpPr>
        <p:spPr>
          <a:xfrm>
            <a:off x="6146220" y="4729222"/>
            <a:ext cx="2369130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Stencil Test Result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2"/>
          <p:cNvSpPr txBox="1"/>
          <p:nvPr/>
        </p:nvSpPr>
        <p:spPr>
          <a:xfrm>
            <a:off x="745543" y="4704262"/>
            <a:ext cx="2369130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Stencil Buffer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2"/>
          <p:cNvSpPr txBox="1"/>
          <p:nvPr/>
        </p:nvSpPr>
        <p:spPr>
          <a:xfrm>
            <a:off x="3182300" y="2511350"/>
            <a:ext cx="2850600" cy="9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f(a, b)=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f(ref &amp; mask, stencil &amp; mask),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2"/>
          <p:cNvSpPr txBox="1"/>
          <p:nvPr/>
        </p:nvSpPr>
        <p:spPr>
          <a:xfrm>
            <a:off x="3223555" y="3552625"/>
            <a:ext cx="1822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stencil &amp; mask = 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2"/>
          <p:cNvSpPr txBox="1"/>
          <p:nvPr/>
        </p:nvSpPr>
        <p:spPr>
          <a:xfrm>
            <a:off x="3790940" y="3067869"/>
            <a:ext cx="2348345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= (01</a:t>
            </a:r>
            <a:r>
              <a:rPr lang="en-US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01</a:t>
            </a:r>
            <a:r>
              <a:rPr lang="en-US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2"/>
          <p:cNvSpPr txBox="1"/>
          <p:nvPr/>
        </p:nvSpPr>
        <p:spPr>
          <a:xfrm>
            <a:off x="4868578" y="3552625"/>
            <a:ext cx="17388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f(a,b) = (a==b)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1914</Words>
  <Application>Microsoft Office PowerPoint</Application>
  <PresentationFormat>如螢幕大小 (16:9)</PresentationFormat>
  <Paragraphs>711</Paragraphs>
  <Slides>43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2" baseType="lpstr">
      <vt:lpstr>Noto Sans Symbols</vt:lpstr>
      <vt:lpstr>PMingLiu</vt:lpstr>
      <vt:lpstr>Microsoft JhengHei</vt:lpstr>
      <vt:lpstr>Microsoft JhengHei</vt:lpstr>
      <vt:lpstr>Arial</vt:lpstr>
      <vt:lpstr>Calibri</vt:lpstr>
      <vt:lpstr>Cambria Math</vt:lpstr>
      <vt:lpstr>Wingdings</vt:lpstr>
      <vt:lpstr>Office 佈景主題</vt:lpstr>
      <vt:lpstr>WebGL  Lesson 11</vt:lpstr>
      <vt:lpstr>Outline</vt:lpstr>
      <vt:lpstr>壹、Mirror Effect </vt:lpstr>
      <vt:lpstr>一、Stencil Buffer</vt:lpstr>
      <vt:lpstr>一、Stencil Buffer</vt:lpstr>
      <vt:lpstr>一、Stencil Buffer</vt:lpstr>
      <vt:lpstr>一、Stencil Buffer</vt:lpstr>
      <vt:lpstr>一、Stencil Buffer</vt:lpstr>
      <vt:lpstr>一、Stencil Buffer</vt:lpstr>
      <vt:lpstr>一、Stencil Buffer</vt:lpstr>
      <vt:lpstr>二、鏡面反射</vt:lpstr>
      <vt:lpstr>二、鏡面反射</vt:lpstr>
      <vt:lpstr>二、鏡面反射</vt:lpstr>
      <vt:lpstr>二、鏡面反射</vt:lpstr>
      <vt:lpstr>二、鏡面反射</vt:lpstr>
      <vt:lpstr>二、鏡面反射</vt:lpstr>
      <vt:lpstr>二、鏡面反射</vt:lpstr>
      <vt:lpstr>二、鏡面反射</vt:lpstr>
      <vt:lpstr>三、實作平面鏡效果</vt:lpstr>
      <vt:lpstr>三、實作平面鏡效果</vt:lpstr>
      <vt:lpstr>三、實作平面鏡效果</vt:lpstr>
      <vt:lpstr>三、實作平面鏡效果</vt:lpstr>
      <vt:lpstr>三、實作平面鏡效果</vt:lpstr>
      <vt:lpstr>三、實作平面鏡效果</vt:lpstr>
      <vt:lpstr>三、實作平面鏡效果</vt:lpstr>
      <vt:lpstr>三、實作平面鏡效果</vt:lpstr>
      <vt:lpstr>三、實作平面鏡效果</vt:lpstr>
      <vt:lpstr>三、實作平面鏡效果</vt:lpstr>
      <vt:lpstr>四、問題討論</vt:lpstr>
      <vt:lpstr>貳、Foggy Effect</vt:lpstr>
      <vt:lpstr>一、起霧效果(Foggy Effect)</vt:lpstr>
      <vt:lpstr>一、起霧效果(Foggy Effect)</vt:lpstr>
      <vt:lpstr>二、繪製起霧效果</vt:lpstr>
      <vt:lpstr>二、繪製起霧效果</vt:lpstr>
      <vt:lpstr>二、繪製起霧效果</vt:lpstr>
      <vt:lpstr>二、繪製起霧效果</vt:lpstr>
      <vt:lpstr>二、繪製起霧效果</vt:lpstr>
      <vt:lpstr>二、繪製起霧效果</vt:lpstr>
      <vt:lpstr>二、繪製起霧效果</vt:lpstr>
      <vt:lpstr>二、繪製起霧效果</vt:lpstr>
      <vt:lpstr>二、繪製起霧效果</vt:lpstr>
      <vt:lpstr>二、繪製起霧效果</vt:lpstr>
      <vt:lpstr>Lesson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 Lesson 11</dc:title>
  <dc:creator>X</dc:creator>
  <cp:lastModifiedBy>407</cp:lastModifiedBy>
  <cp:revision>25</cp:revision>
  <dcterms:created xsi:type="dcterms:W3CDTF">2020-06-27T07:16:06Z</dcterms:created>
  <dcterms:modified xsi:type="dcterms:W3CDTF">2020-12-21T09:22:04Z</dcterms:modified>
</cp:coreProperties>
</file>